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11.xml.rels" ContentType="application/vnd.openxmlformats-package.relationships+xml"/>
  <Override PartName="/ppt/slides/_rels/slide9.xml.rels" ContentType="application/vnd.openxmlformats-package.relationships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notesSlides/_rels/notesSlide9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6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8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210AF832-0AFD-4D36-904E-5FC0B3F93299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37CF7E-971D-48A3-A91B-52892BB4619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2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B6FA846-0185-448B-B742-A7E93BEE537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0729845-9E7E-41D4-B32E-FA2D4FA309D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A3A96DB-96DD-4D17-AC04-B7FD25251B5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1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EF56D49-4CF7-4E57-B512-A3D8A3DB448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4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939D196-59E3-43DB-B30A-E8CF6C66D9E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668D98C-BDAA-42A4-A2EE-55D4EC4673F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67E14FD-EB3A-4B98-8C49-E94BBA85525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3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8549F7F-D4DA-4672-BD51-76F5CA0C18F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6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4852E20-5A38-419E-BB17-9D269E39CC8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1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9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469FA2A-1327-48C1-AA5E-5220F573EF7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2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2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3E90C34-1BBF-430D-9CC3-B3363F8B432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2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5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601C7A0-3044-440C-9AFE-C8FC231AB7F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2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8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96C8D0D-9FB4-4F50-9E71-311C740C2F9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0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7498080" y="0"/>
            <a:ext cx="4693320" cy="685764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" name="Shape 1"/>
          <p:cNvSpPr/>
          <p:nvPr/>
        </p:nvSpPr>
        <p:spPr>
          <a:xfrm>
            <a:off x="7498080" y="0"/>
            <a:ext cx="4693320" cy="117000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Shape 2"/>
          <p:cNvSpPr/>
          <p:nvPr/>
        </p:nvSpPr>
        <p:spPr>
          <a:xfrm>
            <a:off x="640080" y="548640"/>
            <a:ext cx="360" cy="360"/>
          </a:xfrm>
          <a:prstGeom prst="line">
            <a:avLst/>
          </a:prstGeom>
          <a:ln w="6350">
            <a:solidFill>
              <a:srgbClr val="245b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Shape 3"/>
          <p:cNvSpPr/>
          <p:nvPr/>
        </p:nvSpPr>
        <p:spPr>
          <a:xfrm>
            <a:off x="640080" y="548640"/>
            <a:ext cx="360" cy="566928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Shape 4"/>
          <p:cNvSpPr/>
          <p:nvPr/>
        </p:nvSpPr>
        <p:spPr>
          <a:xfrm>
            <a:off x="1600200" y="548640"/>
            <a:ext cx="360" cy="360"/>
          </a:xfrm>
          <a:prstGeom prst="line">
            <a:avLst/>
          </a:prstGeom>
          <a:ln w="6350">
            <a:solidFill>
              <a:srgbClr val="245b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Shape 5"/>
          <p:cNvSpPr/>
          <p:nvPr/>
        </p:nvSpPr>
        <p:spPr>
          <a:xfrm>
            <a:off x="1600200" y="548640"/>
            <a:ext cx="360" cy="566928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Shape 6"/>
          <p:cNvSpPr/>
          <p:nvPr/>
        </p:nvSpPr>
        <p:spPr>
          <a:xfrm>
            <a:off x="2560320" y="548640"/>
            <a:ext cx="360" cy="360"/>
          </a:xfrm>
          <a:prstGeom prst="line">
            <a:avLst/>
          </a:prstGeom>
          <a:ln w="6350">
            <a:solidFill>
              <a:srgbClr val="245b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Shape 7"/>
          <p:cNvSpPr/>
          <p:nvPr/>
        </p:nvSpPr>
        <p:spPr>
          <a:xfrm>
            <a:off x="2560320" y="548640"/>
            <a:ext cx="360" cy="566928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Shape 8"/>
          <p:cNvSpPr/>
          <p:nvPr/>
        </p:nvSpPr>
        <p:spPr>
          <a:xfrm>
            <a:off x="3520440" y="548640"/>
            <a:ext cx="360" cy="360"/>
          </a:xfrm>
          <a:prstGeom prst="line">
            <a:avLst/>
          </a:prstGeom>
          <a:ln w="6350">
            <a:solidFill>
              <a:srgbClr val="245b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Shape 9"/>
          <p:cNvSpPr/>
          <p:nvPr/>
        </p:nvSpPr>
        <p:spPr>
          <a:xfrm>
            <a:off x="3520440" y="548640"/>
            <a:ext cx="360" cy="566928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Shape 10"/>
          <p:cNvSpPr/>
          <p:nvPr/>
        </p:nvSpPr>
        <p:spPr>
          <a:xfrm>
            <a:off x="4480560" y="548640"/>
            <a:ext cx="360" cy="360"/>
          </a:xfrm>
          <a:prstGeom prst="line">
            <a:avLst/>
          </a:prstGeom>
          <a:ln w="6350">
            <a:solidFill>
              <a:srgbClr val="245b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11"/>
          <p:cNvSpPr/>
          <p:nvPr/>
        </p:nvSpPr>
        <p:spPr>
          <a:xfrm>
            <a:off x="4480560" y="548640"/>
            <a:ext cx="360" cy="566928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2"/>
          <p:cNvSpPr/>
          <p:nvPr/>
        </p:nvSpPr>
        <p:spPr>
          <a:xfrm>
            <a:off x="5440680" y="548640"/>
            <a:ext cx="360" cy="360"/>
          </a:xfrm>
          <a:prstGeom prst="line">
            <a:avLst/>
          </a:prstGeom>
          <a:ln w="6350">
            <a:solidFill>
              <a:srgbClr val="245b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13"/>
          <p:cNvSpPr/>
          <p:nvPr/>
        </p:nvSpPr>
        <p:spPr>
          <a:xfrm>
            <a:off x="5440680" y="548640"/>
            <a:ext cx="360" cy="566928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Shape 14"/>
          <p:cNvSpPr/>
          <p:nvPr/>
        </p:nvSpPr>
        <p:spPr>
          <a:xfrm>
            <a:off x="6400800" y="548640"/>
            <a:ext cx="360" cy="360"/>
          </a:xfrm>
          <a:prstGeom prst="line">
            <a:avLst/>
          </a:prstGeom>
          <a:ln w="6350">
            <a:solidFill>
              <a:srgbClr val="245b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15"/>
          <p:cNvSpPr/>
          <p:nvPr/>
        </p:nvSpPr>
        <p:spPr>
          <a:xfrm>
            <a:off x="6400800" y="548640"/>
            <a:ext cx="360" cy="566928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Shape 16"/>
          <p:cNvSpPr/>
          <p:nvPr/>
        </p:nvSpPr>
        <p:spPr>
          <a:xfrm>
            <a:off x="7360920" y="548640"/>
            <a:ext cx="360" cy="360"/>
          </a:xfrm>
          <a:prstGeom prst="line">
            <a:avLst/>
          </a:prstGeom>
          <a:ln w="6350">
            <a:solidFill>
              <a:srgbClr val="245b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Shape 17"/>
          <p:cNvSpPr/>
          <p:nvPr/>
        </p:nvSpPr>
        <p:spPr>
          <a:xfrm>
            <a:off x="7360920" y="548640"/>
            <a:ext cx="360" cy="566928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Shape 18"/>
          <p:cNvSpPr/>
          <p:nvPr/>
        </p:nvSpPr>
        <p:spPr>
          <a:xfrm>
            <a:off x="640080" y="548640"/>
            <a:ext cx="6858000" cy="36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19"/>
          <p:cNvSpPr/>
          <p:nvPr/>
        </p:nvSpPr>
        <p:spPr>
          <a:xfrm>
            <a:off x="640080" y="1234440"/>
            <a:ext cx="6858000" cy="36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" name="Shape 20"/>
          <p:cNvSpPr/>
          <p:nvPr/>
        </p:nvSpPr>
        <p:spPr>
          <a:xfrm>
            <a:off x="640080" y="1920240"/>
            <a:ext cx="6858000" cy="36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Shape 21"/>
          <p:cNvSpPr/>
          <p:nvPr/>
        </p:nvSpPr>
        <p:spPr>
          <a:xfrm>
            <a:off x="640080" y="2606040"/>
            <a:ext cx="6858000" cy="36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" name="Shape 22"/>
          <p:cNvSpPr/>
          <p:nvPr/>
        </p:nvSpPr>
        <p:spPr>
          <a:xfrm>
            <a:off x="640080" y="3291840"/>
            <a:ext cx="6858000" cy="36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23"/>
          <p:cNvSpPr/>
          <p:nvPr/>
        </p:nvSpPr>
        <p:spPr>
          <a:xfrm>
            <a:off x="640080" y="3977640"/>
            <a:ext cx="6858000" cy="36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Shape 24"/>
          <p:cNvSpPr/>
          <p:nvPr/>
        </p:nvSpPr>
        <p:spPr>
          <a:xfrm>
            <a:off x="640080" y="4663440"/>
            <a:ext cx="6858000" cy="36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Shape 25"/>
          <p:cNvSpPr/>
          <p:nvPr/>
        </p:nvSpPr>
        <p:spPr>
          <a:xfrm>
            <a:off x="640080" y="5349240"/>
            <a:ext cx="6858000" cy="36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" name="Shape 26"/>
          <p:cNvSpPr/>
          <p:nvPr/>
        </p:nvSpPr>
        <p:spPr>
          <a:xfrm>
            <a:off x="640080" y="6035040"/>
            <a:ext cx="6858000" cy="360"/>
          </a:xfrm>
          <a:prstGeom prst="line">
            <a:avLst/>
          </a:prstGeom>
          <a:ln w="6350">
            <a:solidFill>
              <a:srgbClr val="263651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27"/>
          <p:cNvSpPr/>
          <p:nvPr/>
        </p:nvSpPr>
        <p:spPr>
          <a:xfrm>
            <a:off x="640080" y="420480"/>
            <a:ext cx="32000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19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EDICIÓN CORPORATIVA  ·  2026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28"/>
          <p:cNvSpPr/>
          <p:nvPr/>
        </p:nvSpPr>
        <p:spPr>
          <a:xfrm>
            <a:off x="640080" y="1234440"/>
            <a:ext cx="6583320" cy="150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3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CATÁLOGO</a:t>
            </a:r>
            <a:endParaRPr b="0" lang="en-US" sz="3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3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DE CAPACITACIONES</a:t>
            </a:r>
            <a:endParaRPr b="0" lang="en-US" sz="3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29"/>
          <p:cNvSpPr/>
          <p:nvPr/>
        </p:nvSpPr>
        <p:spPr>
          <a:xfrm>
            <a:off x="658440" y="2788920"/>
            <a:ext cx="56689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700" strike="noStrike" u="none">
                <a:solidFill>
                  <a:srgbClr val="dce7ff"/>
                </a:solidFill>
                <a:effectLst/>
                <a:uFillTx/>
                <a:latin typeface="Georgia"/>
                <a:ea typeface="Georgia"/>
              </a:rPr>
              <a:t>Conocimiento que se convierte en acción.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30"/>
          <p:cNvSpPr/>
          <p:nvPr/>
        </p:nvSpPr>
        <p:spPr>
          <a:xfrm>
            <a:off x="8028360" y="2331720"/>
            <a:ext cx="3382920" cy="155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REAL ESTATE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NEGOCIOS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COMERCIALIZACIÓN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INTELIGENCIA ARTIFICIAL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Shape 31"/>
          <p:cNvSpPr/>
          <p:nvPr/>
        </p:nvSpPr>
        <p:spPr>
          <a:xfrm>
            <a:off x="640080" y="5806440"/>
            <a:ext cx="3428640" cy="566640"/>
          </a:xfrm>
          <a:prstGeom prst="rect">
            <a:avLst/>
          </a:prstGeom>
          <a:solidFill>
            <a:srgbClr val="dce7ff"/>
          </a:solidFill>
          <a:ln w="12700">
            <a:solidFill>
              <a:srgbClr val="dce7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32"/>
          <p:cNvSpPr/>
          <p:nvPr/>
        </p:nvSpPr>
        <p:spPr>
          <a:xfrm>
            <a:off x="804600" y="6089760"/>
            <a:ext cx="29257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01827"/>
                </a:solidFill>
                <a:effectLst/>
                <a:uFillTx/>
                <a:latin typeface="Aptos"/>
                <a:ea typeface="Aptos"/>
              </a:rPr>
              <a:t>CIELO ARGAÑARAZ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33"/>
          <p:cNvSpPr/>
          <p:nvPr/>
        </p:nvSpPr>
        <p:spPr>
          <a:xfrm>
            <a:off x="804600" y="5879520"/>
            <a:ext cx="292572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119" strike="noStrike" u="none">
                <a:solidFill>
                  <a:srgbClr val="101827"/>
                </a:solidFill>
                <a:effectLst/>
                <a:uFillTx/>
                <a:latin typeface="Aptos"/>
                <a:ea typeface="Aptos"/>
              </a:rPr>
              <a:t>FORMACIÓN CORPORATIVA</a:t>
            </a:r>
            <a:endParaRPr b="0" lang="en-US" sz="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ext 0"/>
          <p:cNvSpPr/>
          <p:nvPr/>
        </p:nvSpPr>
        <p:spPr>
          <a:xfrm>
            <a:off x="594360" y="320040"/>
            <a:ext cx="4388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39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PROPUESTA GENERAL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1"/>
          <p:cNvSpPr/>
          <p:nvPr/>
        </p:nvSpPr>
        <p:spPr>
          <a:xfrm>
            <a:off x="11064240" y="311040"/>
            <a:ext cx="411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2"/>
          <p:cNvSpPr/>
          <p:nvPr/>
        </p:nvSpPr>
        <p:spPr>
          <a:xfrm>
            <a:off x="594360" y="658080"/>
            <a:ext cx="10972800" cy="360"/>
          </a:xfrm>
          <a:prstGeom prst="line">
            <a:avLst/>
          </a:prstGeom>
          <a:ln w="8890">
            <a:solidFill>
              <a:srgbClr val="e1e7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3"/>
          <p:cNvSpPr/>
          <p:nvPr/>
        </p:nvSpPr>
        <p:spPr>
          <a:xfrm>
            <a:off x="594360" y="841320"/>
            <a:ext cx="10423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11b2e"/>
                </a:solidFill>
                <a:effectLst/>
                <a:uFillTx/>
                <a:latin typeface="Aptos Display"/>
                <a:ea typeface="Aptos Display"/>
              </a:rPr>
              <a:t>Formación diseñada para aplicar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4"/>
          <p:cNvSpPr/>
          <p:nvPr/>
        </p:nvSpPr>
        <p:spPr>
          <a:xfrm>
            <a:off x="594360" y="6537960"/>
            <a:ext cx="5303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5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CIELO ARGAÑARAZ  ·  FORMACIÓN APLICADA AL REAL ESTATE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Shape 5"/>
          <p:cNvSpPr/>
          <p:nvPr/>
        </p:nvSpPr>
        <p:spPr>
          <a:xfrm>
            <a:off x="11311200" y="6565320"/>
            <a:ext cx="63720" cy="6372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0" bIns="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6"/>
          <p:cNvSpPr/>
          <p:nvPr/>
        </p:nvSpPr>
        <p:spPr>
          <a:xfrm>
            <a:off x="594360" y="1600200"/>
            <a:ext cx="67662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800" strike="noStrike" u="none">
                <a:solidFill>
                  <a:srgbClr val="245bff"/>
                </a:solidFill>
                <a:effectLst/>
                <a:uFillTx/>
                <a:latin typeface="Georgia"/>
                <a:ea typeface="Georgia"/>
              </a:rPr>
              <a:t>Transformar conocimientos en herramientas concretas para decidir, comunicar y comercializar mejor.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Shape 7"/>
          <p:cNvSpPr/>
          <p:nvPr/>
        </p:nvSpPr>
        <p:spPr>
          <a:xfrm>
            <a:off x="594360" y="2578680"/>
            <a:ext cx="10972440" cy="959760"/>
          </a:xfrm>
          <a:prstGeom prst="rect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8"/>
          <p:cNvSpPr/>
          <p:nvPr/>
        </p:nvSpPr>
        <p:spPr>
          <a:xfrm>
            <a:off x="914400" y="2770560"/>
            <a:ext cx="1096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30%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9"/>
          <p:cNvSpPr/>
          <p:nvPr/>
        </p:nvSpPr>
        <p:spPr>
          <a:xfrm>
            <a:off x="914400" y="3145680"/>
            <a:ext cx="17370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99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CONCEPTOS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0"/>
          <p:cNvSpPr/>
          <p:nvPr/>
        </p:nvSpPr>
        <p:spPr>
          <a:xfrm>
            <a:off x="3657600" y="2770560"/>
            <a:ext cx="1096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20%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1"/>
          <p:cNvSpPr/>
          <p:nvPr/>
        </p:nvSpPr>
        <p:spPr>
          <a:xfrm>
            <a:off x="3657600" y="3145680"/>
            <a:ext cx="17370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99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CASOS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12"/>
          <p:cNvSpPr/>
          <p:nvPr/>
        </p:nvSpPr>
        <p:spPr>
          <a:xfrm>
            <a:off x="6400800" y="2770560"/>
            <a:ext cx="1096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40%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13"/>
          <p:cNvSpPr/>
          <p:nvPr/>
        </p:nvSpPr>
        <p:spPr>
          <a:xfrm>
            <a:off x="6400800" y="3145680"/>
            <a:ext cx="17370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99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PRÁCTICA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14"/>
          <p:cNvSpPr/>
          <p:nvPr/>
        </p:nvSpPr>
        <p:spPr>
          <a:xfrm>
            <a:off x="9144000" y="2770560"/>
            <a:ext cx="10969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10%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15"/>
          <p:cNvSpPr/>
          <p:nvPr/>
        </p:nvSpPr>
        <p:spPr>
          <a:xfrm>
            <a:off x="9144000" y="3145680"/>
            <a:ext cx="17370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99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PLAN DE ACCIÓN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16"/>
          <p:cNvSpPr/>
          <p:nvPr/>
        </p:nvSpPr>
        <p:spPr>
          <a:xfrm>
            <a:off x="594360" y="3977640"/>
            <a:ext cx="18284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1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MODALIDADES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17"/>
          <p:cNvSpPr/>
          <p:nvPr/>
        </p:nvSpPr>
        <p:spPr>
          <a:xfrm>
            <a:off x="6217920" y="3977640"/>
            <a:ext cx="18284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1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INCLUYE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18"/>
          <p:cNvSpPr/>
          <p:nvPr/>
        </p:nvSpPr>
        <p:spPr>
          <a:xfrm>
            <a:off x="612720" y="4416480"/>
            <a:ext cx="82080" cy="820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3320" bIns="1332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19"/>
          <p:cNvSpPr/>
          <p:nvPr/>
        </p:nvSpPr>
        <p:spPr>
          <a:xfrm>
            <a:off x="786240" y="4316040"/>
            <a:ext cx="484596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Presencial in-company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20"/>
          <p:cNvSpPr/>
          <p:nvPr/>
        </p:nvSpPr>
        <p:spPr>
          <a:xfrm>
            <a:off x="612720" y="4800600"/>
            <a:ext cx="82080" cy="820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3320" bIns="1332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21"/>
          <p:cNvSpPr/>
          <p:nvPr/>
        </p:nvSpPr>
        <p:spPr>
          <a:xfrm>
            <a:off x="786240" y="4700160"/>
            <a:ext cx="484596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Virtual sincrónica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22"/>
          <p:cNvSpPr/>
          <p:nvPr/>
        </p:nvSpPr>
        <p:spPr>
          <a:xfrm>
            <a:off x="612720" y="5184720"/>
            <a:ext cx="82080" cy="820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3320" bIns="1332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23"/>
          <p:cNvSpPr/>
          <p:nvPr/>
        </p:nvSpPr>
        <p:spPr>
          <a:xfrm>
            <a:off x="786240" y="5083920"/>
            <a:ext cx="484596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Híbrida, a coordinar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24"/>
          <p:cNvSpPr/>
          <p:nvPr/>
        </p:nvSpPr>
        <p:spPr>
          <a:xfrm>
            <a:off x="612720" y="5568840"/>
            <a:ext cx="82080" cy="820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3320" bIns="1332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25"/>
          <p:cNvSpPr/>
          <p:nvPr/>
        </p:nvSpPr>
        <p:spPr>
          <a:xfrm>
            <a:off x="786240" y="5468040"/>
            <a:ext cx="484596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horas · hasta 15 participantes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Shape 26"/>
          <p:cNvSpPr/>
          <p:nvPr/>
        </p:nvSpPr>
        <p:spPr>
          <a:xfrm>
            <a:off x="6236280" y="4416480"/>
            <a:ext cx="82080" cy="820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3320" bIns="1332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27"/>
          <p:cNvSpPr/>
          <p:nvPr/>
        </p:nvSpPr>
        <p:spPr>
          <a:xfrm>
            <a:off x="6409800" y="4316040"/>
            <a:ext cx="484596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Presentación y material de trabajo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28"/>
          <p:cNvSpPr/>
          <p:nvPr/>
        </p:nvSpPr>
        <p:spPr>
          <a:xfrm>
            <a:off x="6236280" y="4800600"/>
            <a:ext cx="82080" cy="820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3320" bIns="1332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29"/>
          <p:cNvSpPr/>
          <p:nvPr/>
        </p:nvSpPr>
        <p:spPr>
          <a:xfrm>
            <a:off x="6409800" y="4700160"/>
            <a:ext cx="484596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Actividades y casos del sector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Shape 30"/>
          <p:cNvSpPr/>
          <p:nvPr/>
        </p:nvSpPr>
        <p:spPr>
          <a:xfrm>
            <a:off x="6236280" y="5184720"/>
            <a:ext cx="82080" cy="820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3320" bIns="1332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31"/>
          <p:cNvSpPr/>
          <p:nvPr/>
        </p:nvSpPr>
        <p:spPr>
          <a:xfrm>
            <a:off x="6409800" y="5083920"/>
            <a:ext cx="484596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Material digital y certificados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32"/>
          <p:cNvSpPr/>
          <p:nvPr/>
        </p:nvSpPr>
        <p:spPr>
          <a:xfrm>
            <a:off x="6236280" y="5568840"/>
            <a:ext cx="82080" cy="820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13320" bIns="1332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33"/>
          <p:cNvSpPr/>
          <p:nvPr/>
        </p:nvSpPr>
        <p:spPr>
          <a:xfrm>
            <a:off x="6409800" y="5468040"/>
            <a:ext cx="484596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Encuesta e informe para la organización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0"/>
          <p:cNvSpPr/>
          <p:nvPr/>
        </p:nvSpPr>
        <p:spPr>
          <a:xfrm>
            <a:off x="594360" y="320040"/>
            <a:ext cx="4388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39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NEGOCIOS Y GESTIÓN COMERCIAL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1"/>
          <p:cNvSpPr/>
          <p:nvPr/>
        </p:nvSpPr>
        <p:spPr>
          <a:xfrm>
            <a:off x="11064240" y="311040"/>
            <a:ext cx="411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2"/>
          <p:cNvSpPr/>
          <p:nvPr/>
        </p:nvSpPr>
        <p:spPr>
          <a:xfrm>
            <a:off x="594360" y="658080"/>
            <a:ext cx="10972800" cy="360"/>
          </a:xfrm>
          <a:prstGeom prst="line">
            <a:avLst/>
          </a:prstGeom>
          <a:ln w="8890">
            <a:solidFill>
              <a:srgbClr val="e1e7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3"/>
          <p:cNvSpPr/>
          <p:nvPr/>
        </p:nvSpPr>
        <p:spPr>
          <a:xfrm>
            <a:off x="594360" y="841320"/>
            <a:ext cx="10423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11b2e"/>
                </a:solidFill>
                <a:effectLst/>
                <a:uFillTx/>
                <a:latin typeface="Aptos Display"/>
                <a:ea typeface="Aptos Display"/>
              </a:rPr>
              <a:t>KPIs y gestión por indicadores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4"/>
          <p:cNvSpPr/>
          <p:nvPr/>
        </p:nvSpPr>
        <p:spPr>
          <a:xfrm>
            <a:off x="594360" y="6537960"/>
            <a:ext cx="5303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5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CIELO ARGAÑARAZ  ·  FORMACIÓN APLICADA AL REAL ESTATE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Shape 5"/>
          <p:cNvSpPr/>
          <p:nvPr/>
        </p:nvSpPr>
        <p:spPr>
          <a:xfrm>
            <a:off x="11311200" y="6565320"/>
            <a:ext cx="63720" cy="6372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0" bIns="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6"/>
          <p:cNvSpPr/>
          <p:nvPr/>
        </p:nvSpPr>
        <p:spPr>
          <a:xfrm>
            <a:off x="9464040" y="1097280"/>
            <a:ext cx="191988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800" strike="noStrike" u="none">
                <a:solidFill>
                  <a:srgbClr val="e1e7f0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7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Shape 7"/>
          <p:cNvSpPr/>
          <p:nvPr/>
        </p:nvSpPr>
        <p:spPr>
          <a:xfrm>
            <a:off x="10095120" y="2057400"/>
            <a:ext cx="1261440" cy="246600"/>
          </a:xfrm>
          <a:prstGeom prst="rect">
            <a:avLst/>
          </a:prstGeom>
          <a:solidFill>
            <a:srgbClr val="6e8dff"/>
          </a:solidFill>
          <a:ln w="12700">
            <a:solidFill>
              <a:srgbClr val="6e8d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8"/>
          <p:cNvSpPr/>
          <p:nvPr/>
        </p:nvSpPr>
        <p:spPr>
          <a:xfrm>
            <a:off x="10222920" y="2094120"/>
            <a:ext cx="98712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GESTIÓN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9"/>
          <p:cNvSpPr/>
          <p:nvPr/>
        </p:nvSpPr>
        <p:spPr>
          <a:xfrm>
            <a:off x="594360" y="166428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OBJETIVO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10"/>
          <p:cNvSpPr/>
          <p:nvPr/>
        </p:nvSpPr>
        <p:spPr>
          <a:xfrm>
            <a:off x="594360" y="1947600"/>
            <a:ext cx="63090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11b2e"/>
                </a:solidFill>
                <a:effectLst/>
                <a:uFillTx/>
                <a:latin typeface="Georgia"/>
                <a:ea typeface="Georgia"/>
              </a:rPr>
              <a:t>Interpretar indicadores comerciales y de gestión para transformar datos en decisiones concretas.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11"/>
          <p:cNvSpPr/>
          <p:nvPr/>
        </p:nvSpPr>
        <p:spPr>
          <a:xfrm>
            <a:off x="594360" y="287136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RECORRIDO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12"/>
          <p:cNvSpPr/>
          <p:nvPr/>
        </p:nvSpPr>
        <p:spPr>
          <a:xfrm>
            <a:off x="621720" y="327348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13"/>
          <p:cNvSpPr/>
          <p:nvPr/>
        </p:nvSpPr>
        <p:spPr>
          <a:xfrm>
            <a:off x="644760" y="329184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4"/>
          <p:cNvSpPr/>
          <p:nvPr/>
        </p:nvSpPr>
        <p:spPr>
          <a:xfrm>
            <a:off x="960120" y="318204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Del dato a la decisión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Shape 15"/>
          <p:cNvSpPr/>
          <p:nvPr/>
        </p:nvSpPr>
        <p:spPr>
          <a:xfrm>
            <a:off x="621720" y="371232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16"/>
          <p:cNvSpPr/>
          <p:nvPr/>
        </p:nvSpPr>
        <p:spPr>
          <a:xfrm>
            <a:off x="644760" y="373068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17"/>
          <p:cNvSpPr/>
          <p:nvPr/>
        </p:nvSpPr>
        <p:spPr>
          <a:xfrm>
            <a:off x="960120" y="36208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North Star Metric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Shape 18"/>
          <p:cNvSpPr/>
          <p:nvPr/>
        </p:nvSpPr>
        <p:spPr>
          <a:xfrm>
            <a:off x="621720" y="415152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19"/>
          <p:cNvSpPr/>
          <p:nvPr/>
        </p:nvSpPr>
        <p:spPr>
          <a:xfrm>
            <a:off x="644760" y="41695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20"/>
          <p:cNvSpPr/>
          <p:nvPr/>
        </p:nvSpPr>
        <p:spPr>
          <a:xfrm>
            <a:off x="960120" y="40600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Arquitectura de KPIs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Shape 21"/>
          <p:cNvSpPr/>
          <p:nvPr/>
        </p:nvSpPr>
        <p:spPr>
          <a:xfrm>
            <a:off x="621720" y="459036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22"/>
          <p:cNvSpPr/>
          <p:nvPr/>
        </p:nvSpPr>
        <p:spPr>
          <a:xfrm>
            <a:off x="644760" y="46087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23"/>
          <p:cNvSpPr/>
          <p:nvPr/>
        </p:nvSpPr>
        <p:spPr>
          <a:xfrm>
            <a:off x="960120" y="449892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OKRs trimestrales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24"/>
          <p:cNvSpPr/>
          <p:nvPr/>
        </p:nvSpPr>
        <p:spPr>
          <a:xfrm>
            <a:off x="621720" y="502920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25"/>
          <p:cNvSpPr/>
          <p:nvPr/>
        </p:nvSpPr>
        <p:spPr>
          <a:xfrm>
            <a:off x="644760" y="504756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05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26"/>
          <p:cNvSpPr/>
          <p:nvPr/>
        </p:nvSpPr>
        <p:spPr>
          <a:xfrm>
            <a:off x="960120" y="493776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Gestión de crisis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27"/>
          <p:cNvSpPr/>
          <p:nvPr/>
        </p:nvSpPr>
        <p:spPr>
          <a:xfrm>
            <a:off x="5897880" y="2871360"/>
            <a:ext cx="5458680" cy="2139480"/>
          </a:xfrm>
          <a:prstGeom prst="rect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28"/>
          <p:cNvSpPr/>
          <p:nvPr/>
        </p:nvSpPr>
        <p:spPr>
          <a:xfrm>
            <a:off x="6217920" y="318204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99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APLICACIÓN PRÁCTICA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29"/>
          <p:cNvSpPr/>
          <p:nvPr/>
        </p:nvSpPr>
        <p:spPr>
          <a:xfrm>
            <a:off x="6217920" y="3502080"/>
            <a:ext cx="44344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Dashboard Comercial Inmobiliario con métricas, objetivos, alertas y acciones correctivas.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30"/>
          <p:cNvSpPr/>
          <p:nvPr/>
        </p:nvSpPr>
        <p:spPr>
          <a:xfrm>
            <a:off x="6217920" y="4316040"/>
            <a:ext cx="12798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pc="7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ENTREGABLES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31"/>
          <p:cNvSpPr/>
          <p:nvPr/>
        </p:nvSpPr>
        <p:spPr>
          <a:xfrm>
            <a:off x="7452360" y="4251960"/>
            <a:ext cx="3364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Plantilla de dashboard  ·  Matriz de indicadores  ·  Modelo de OKRs  ·  Guía de métricas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32"/>
          <p:cNvSpPr/>
          <p:nvPr/>
        </p:nvSpPr>
        <p:spPr>
          <a:xfrm>
            <a:off x="59436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DURACIÓN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 33"/>
          <p:cNvSpPr/>
          <p:nvPr/>
        </p:nvSpPr>
        <p:spPr>
          <a:xfrm>
            <a:off x="59436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HORAS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34"/>
          <p:cNvSpPr/>
          <p:nvPr/>
        </p:nvSpPr>
        <p:spPr>
          <a:xfrm>
            <a:off x="406908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CUPO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35"/>
          <p:cNvSpPr/>
          <p:nvPr/>
        </p:nvSpPr>
        <p:spPr>
          <a:xfrm>
            <a:off x="406908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HASTA 15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36"/>
          <p:cNvSpPr/>
          <p:nvPr/>
        </p:nvSpPr>
        <p:spPr>
          <a:xfrm>
            <a:off x="754380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VALOR CORPORATIVO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37"/>
          <p:cNvSpPr/>
          <p:nvPr/>
        </p:nvSpPr>
        <p:spPr>
          <a:xfrm>
            <a:off x="754380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$480.000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 0"/>
          <p:cNvSpPr/>
          <p:nvPr/>
        </p:nvSpPr>
        <p:spPr>
          <a:xfrm>
            <a:off x="594360" y="320040"/>
            <a:ext cx="4388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39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NEGOCIOS Y GESTIÓN COMERCIAL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1"/>
          <p:cNvSpPr/>
          <p:nvPr/>
        </p:nvSpPr>
        <p:spPr>
          <a:xfrm>
            <a:off x="11064240" y="311040"/>
            <a:ext cx="411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Shape 2"/>
          <p:cNvSpPr/>
          <p:nvPr/>
        </p:nvSpPr>
        <p:spPr>
          <a:xfrm>
            <a:off x="594360" y="658080"/>
            <a:ext cx="10972800" cy="360"/>
          </a:xfrm>
          <a:prstGeom prst="line">
            <a:avLst/>
          </a:prstGeom>
          <a:ln w="8890">
            <a:solidFill>
              <a:srgbClr val="e1e7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3"/>
          <p:cNvSpPr/>
          <p:nvPr/>
        </p:nvSpPr>
        <p:spPr>
          <a:xfrm>
            <a:off x="594360" y="841320"/>
            <a:ext cx="10423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11b2e"/>
                </a:solidFill>
                <a:effectLst/>
                <a:uFillTx/>
                <a:latin typeface="Aptos Display"/>
                <a:ea typeface="Aptos Display"/>
              </a:rPr>
              <a:t>Estrategia con stakeholders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4"/>
          <p:cNvSpPr/>
          <p:nvPr/>
        </p:nvSpPr>
        <p:spPr>
          <a:xfrm>
            <a:off x="594360" y="6537960"/>
            <a:ext cx="5303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5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CIELO ARGAÑARAZ  ·  FORMACIÓN APLICADA AL REAL ESTATE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5"/>
          <p:cNvSpPr/>
          <p:nvPr/>
        </p:nvSpPr>
        <p:spPr>
          <a:xfrm>
            <a:off x="11311200" y="6565320"/>
            <a:ext cx="63720" cy="6372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0" bIns="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6"/>
          <p:cNvSpPr/>
          <p:nvPr/>
        </p:nvSpPr>
        <p:spPr>
          <a:xfrm>
            <a:off x="9464040" y="1097280"/>
            <a:ext cx="191988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800" strike="noStrike" u="none">
                <a:solidFill>
                  <a:srgbClr val="e1e7f0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7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7"/>
          <p:cNvSpPr/>
          <p:nvPr/>
        </p:nvSpPr>
        <p:spPr>
          <a:xfrm>
            <a:off x="10095120" y="2057400"/>
            <a:ext cx="1261440" cy="246600"/>
          </a:xfrm>
          <a:prstGeom prst="rect">
            <a:avLst/>
          </a:prstGeom>
          <a:solidFill>
            <a:srgbClr val="6e8dff"/>
          </a:solidFill>
          <a:ln w="12700">
            <a:solidFill>
              <a:srgbClr val="6e8d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8"/>
          <p:cNvSpPr/>
          <p:nvPr/>
        </p:nvSpPr>
        <p:spPr>
          <a:xfrm>
            <a:off x="10222920" y="2094120"/>
            <a:ext cx="98712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GESTIÓN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9"/>
          <p:cNvSpPr/>
          <p:nvPr/>
        </p:nvSpPr>
        <p:spPr>
          <a:xfrm>
            <a:off x="594360" y="166428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OBJETIVO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10"/>
          <p:cNvSpPr/>
          <p:nvPr/>
        </p:nvSpPr>
        <p:spPr>
          <a:xfrm>
            <a:off x="594360" y="1947600"/>
            <a:ext cx="63090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11b2e"/>
                </a:solidFill>
                <a:effectLst/>
                <a:uFillTx/>
                <a:latin typeface="Georgia"/>
                <a:ea typeface="Georgia"/>
              </a:rPr>
              <a:t>Identificar, analizar y gestionar estratégicamente a los actores de una operación inmobiliaria.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1"/>
          <p:cNvSpPr/>
          <p:nvPr/>
        </p:nvSpPr>
        <p:spPr>
          <a:xfrm>
            <a:off x="594360" y="287136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RECORRIDO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Shape 12"/>
          <p:cNvSpPr/>
          <p:nvPr/>
        </p:nvSpPr>
        <p:spPr>
          <a:xfrm>
            <a:off x="621720" y="327348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3"/>
          <p:cNvSpPr/>
          <p:nvPr/>
        </p:nvSpPr>
        <p:spPr>
          <a:xfrm>
            <a:off x="644760" y="329184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14"/>
          <p:cNvSpPr/>
          <p:nvPr/>
        </p:nvSpPr>
        <p:spPr>
          <a:xfrm>
            <a:off x="960120" y="318204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Mapa de stakeholders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15"/>
          <p:cNvSpPr/>
          <p:nvPr/>
        </p:nvSpPr>
        <p:spPr>
          <a:xfrm>
            <a:off x="621720" y="371232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16"/>
          <p:cNvSpPr/>
          <p:nvPr/>
        </p:nvSpPr>
        <p:spPr>
          <a:xfrm>
            <a:off x="644760" y="373068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17"/>
          <p:cNvSpPr/>
          <p:nvPr/>
        </p:nvSpPr>
        <p:spPr>
          <a:xfrm>
            <a:off x="960120" y="36208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Matriz poder/interés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Shape 18"/>
          <p:cNvSpPr/>
          <p:nvPr/>
        </p:nvSpPr>
        <p:spPr>
          <a:xfrm>
            <a:off x="621720" y="415152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19"/>
          <p:cNvSpPr/>
          <p:nvPr/>
        </p:nvSpPr>
        <p:spPr>
          <a:xfrm>
            <a:off x="644760" y="41695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20"/>
          <p:cNvSpPr/>
          <p:nvPr/>
        </p:nvSpPr>
        <p:spPr>
          <a:xfrm>
            <a:off x="960120" y="40600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Influencia y comportamiento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21"/>
          <p:cNvSpPr/>
          <p:nvPr/>
        </p:nvSpPr>
        <p:spPr>
          <a:xfrm>
            <a:off x="621720" y="459036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22"/>
          <p:cNvSpPr/>
          <p:nvPr/>
        </p:nvSpPr>
        <p:spPr>
          <a:xfrm>
            <a:off x="644760" y="46087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23"/>
          <p:cNvSpPr/>
          <p:nvPr/>
        </p:nvSpPr>
        <p:spPr>
          <a:xfrm>
            <a:off x="960120" y="449892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Negociación y BATNA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24"/>
          <p:cNvSpPr/>
          <p:nvPr/>
        </p:nvSpPr>
        <p:spPr>
          <a:xfrm>
            <a:off x="621720" y="502920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25"/>
          <p:cNvSpPr/>
          <p:nvPr/>
        </p:nvSpPr>
        <p:spPr>
          <a:xfrm>
            <a:off x="644760" y="504756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05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26"/>
          <p:cNvSpPr/>
          <p:nvPr/>
        </p:nvSpPr>
        <p:spPr>
          <a:xfrm>
            <a:off x="960120" y="493776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Crisis y comunicación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Shape 27"/>
          <p:cNvSpPr/>
          <p:nvPr/>
        </p:nvSpPr>
        <p:spPr>
          <a:xfrm>
            <a:off x="5897880" y="2871360"/>
            <a:ext cx="5458680" cy="2139480"/>
          </a:xfrm>
          <a:prstGeom prst="rect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28"/>
          <p:cNvSpPr/>
          <p:nvPr/>
        </p:nvSpPr>
        <p:spPr>
          <a:xfrm>
            <a:off x="6217920" y="318204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99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APLICACIÓN PRÁCTICA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29"/>
          <p:cNvSpPr/>
          <p:nvPr/>
        </p:nvSpPr>
        <p:spPr>
          <a:xfrm>
            <a:off x="6217920" y="3502080"/>
            <a:ext cx="44344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Simulación de una negociación inmobiliaria compleja con diferentes perfiles.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30"/>
          <p:cNvSpPr/>
          <p:nvPr/>
        </p:nvSpPr>
        <p:spPr>
          <a:xfrm>
            <a:off x="6217920" y="4316040"/>
            <a:ext cx="12798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pc="7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ENTREGABLES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31"/>
          <p:cNvSpPr/>
          <p:nvPr/>
        </p:nvSpPr>
        <p:spPr>
          <a:xfrm>
            <a:off x="7452360" y="4251960"/>
            <a:ext cx="3364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Matriz poder/interés  ·  Mapa de stakeholders  ·  Guía de negociación  ·  Matriz de crisis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32"/>
          <p:cNvSpPr/>
          <p:nvPr/>
        </p:nvSpPr>
        <p:spPr>
          <a:xfrm>
            <a:off x="59436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DURACIÓN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33"/>
          <p:cNvSpPr/>
          <p:nvPr/>
        </p:nvSpPr>
        <p:spPr>
          <a:xfrm>
            <a:off x="59436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HORAS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34"/>
          <p:cNvSpPr/>
          <p:nvPr/>
        </p:nvSpPr>
        <p:spPr>
          <a:xfrm>
            <a:off x="406908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CUPO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35"/>
          <p:cNvSpPr/>
          <p:nvPr/>
        </p:nvSpPr>
        <p:spPr>
          <a:xfrm>
            <a:off x="406908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HASTA 15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36"/>
          <p:cNvSpPr/>
          <p:nvPr/>
        </p:nvSpPr>
        <p:spPr>
          <a:xfrm>
            <a:off x="754380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VALOR CORPORATIVO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37"/>
          <p:cNvSpPr/>
          <p:nvPr/>
        </p:nvSpPr>
        <p:spPr>
          <a:xfrm>
            <a:off x="754380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$480.000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 0"/>
          <p:cNvSpPr/>
          <p:nvPr/>
        </p:nvSpPr>
        <p:spPr>
          <a:xfrm>
            <a:off x="594360" y="320040"/>
            <a:ext cx="4388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39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IA APLICADA AL REAL ESTATE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1"/>
          <p:cNvSpPr/>
          <p:nvPr/>
        </p:nvSpPr>
        <p:spPr>
          <a:xfrm>
            <a:off x="11064240" y="311040"/>
            <a:ext cx="411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05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Shape 2"/>
          <p:cNvSpPr/>
          <p:nvPr/>
        </p:nvSpPr>
        <p:spPr>
          <a:xfrm>
            <a:off x="594360" y="658080"/>
            <a:ext cx="10972800" cy="360"/>
          </a:xfrm>
          <a:prstGeom prst="line">
            <a:avLst/>
          </a:prstGeom>
          <a:ln w="8890">
            <a:solidFill>
              <a:srgbClr val="e1e7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3"/>
          <p:cNvSpPr/>
          <p:nvPr/>
        </p:nvSpPr>
        <p:spPr>
          <a:xfrm>
            <a:off x="594360" y="841320"/>
            <a:ext cx="10423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11b2e"/>
                </a:solidFill>
                <a:effectLst/>
                <a:uFillTx/>
                <a:latin typeface="Aptos Display"/>
                <a:ea typeface="Aptos Display"/>
              </a:rPr>
              <a:t>Publicaciones Real Estate con IA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4"/>
          <p:cNvSpPr/>
          <p:nvPr/>
        </p:nvSpPr>
        <p:spPr>
          <a:xfrm>
            <a:off x="594360" y="6537960"/>
            <a:ext cx="5303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5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CIELO ARGAÑARAZ  ·  FORMACIÓN APLICADA AL REAL ESTATE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Shape 5"/>
          <p:cNvSpPr/>
          <p:nvPr/>
        </p:nvSpPr>
        <p:spPr>
          <a:xfrm>
            <a:off x="11311200" y="6565320"/>
            <a:ext cx="63720" cy="6372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0" bIns="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6"/>
          <p:cNvSpPr/>
          <p:nvPr/>
        </p:nvSpPr>
        <p:spPr>
          <a:xfrm>
            <a:off x="9464040" y="1097280"/>
            <a:ext cx="191988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800" strike="noStrike" u="none">
                <a:solidFill>
                  <a:srgbClr val="e1e7f0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7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Shape 7"/>
          <p:cNvSpPr/>
          <p:nvPr/>
        </p:nvSpPr>
        <p:spPr>
          <a:xfrm>
            <a:off x="10095120" y="2057400"/>
            <a:ext cx="1261440" cy="24660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8"/>
          <p:cNvSpPr/>
          <p:nvPr/>
        </p:nvSpPr>
        <p:spPr>
          <a:xfrm>
            <a:off x="10222920" y="2094120"/>
            <a:ext cx="98712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CON IA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9"/>
          <p:cNvSpPr/>
          <p:nvPr/>
        </p:nvSpPr>
        <p:spPr>
          <a:xfrm>
            <a:off x="594360" y="166428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OBJETIVO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10"/>
          <p:cNvSpPr/>
          <p:nvPr/>
        </p:nvSpPr>
        <p:spPr>
          <a:xfrm>
            <a:off x="594360" y="1947600"/>
            <a:ext cx="63090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11b2e"/>
                </a:solidFill>
                <a:effectLst/>
                <a:uFillTx/>
                <a:latin typeface="Georgia"/>
                <a:ea typeface="Georgia"/>
              </a:rPr>
              <a:t>Transformar información incompleta en comunicaciones profesionales adaptadas a distintos canales.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11"/>
          <p:cNvSpPr/>
          <p:nvPr/>
        </p:nvSpPr>
        <p:spPr>
          <a:xfrm>
            <a:off x="594360" y="287136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RECORRIDO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Shape 12"/>
          <p:cNvSpPr/>
          <p:nvPr/>
        </p:nvSpPr>
        <p:spPr>
          <a:xfrm>
            <a:off x="621720" y="327348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13"/>
          <p:cNvSpPr/>
          <p:nvPr/>
        </p:nvSpPr>
        <p:spPr>
          <a:xfrm>
            <a:off x="644760" y="329184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14"/>
          <p:cNvSpPr/>
          <p:nvPr/>
        </p:nvSpPr>
        <p:spPr>
          <a:xfrm>
            <a:off x="960120" y="318204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IA aplicada al marketing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Shape 15"/>
          <p:cNvSpPr/>
          <p:nvPr/>
        </p:nvSpPr>
        <p:spPr>
          <a:xfrm>
            <a:off x="621720" y="371232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16"/>
          <p:cNvSpPr/>
          <p:nvPr/>
        </p:nvSpPr>
        <p:spPr>
          <a:xfrm>
            <a:off x="644760" y="373068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7"/>
          <p:cNvSpPr/>
          <p:nvPr/>
        </p:nvSpPr>
        <p:spPr>
          <a:xfrm>
            <a:off x="960120" y="36208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De ficha a publicación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18"/>
          <p:cNvSpPr/>
          <p:nvPr/>
        </p:nvSpPr>
        <p:spPr>
          <a:xfrm>
            <a:off x="621720" y="415152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19"/>
          <p:cNvSpPr/>
          <p:nvPr/>
        </p:nvSpPr>
        <p:spPr>
          <a:xfrm>
            <a:off x="644760" y="41695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20"/>
          <p:cNvSpPr/>
          <p:nvPr/>
        </p:nvSpPr>
        <p:spPr>
          <a:xfrm>
            <a:off x="960120" y="40600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Adaptación multicanal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21"/>
          <p:cNvSpPr/>
          <p:nvPr/>
        </p:nvSpPr>
        <p:spPr>
          <a:xfrm>
            <a:off x="621720" y="459036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22"/>
          <p:cNvSpPr/>
          <p:nvPr/>
        </p:nvSpPr>
        <p:spPr>
          <a:xfrm>
            <a:off x="644760" y="46087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23"/>
          <p:cNvSpPr/>
          <p:nvPr/>
        </p:nvSpPr>
        <p:spPr>
          <a:xfrm>
            <a:off x="960120" y="449892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Comunicación responsable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24"/>
          <p:cNvSpPr/>
          <p:nvPr/>
        </p:nvSpPr>
        <p:spPr>
          <a:xfrm>
            <a:off x="5897880" y="2871360"/>
            <a:ext cx="5458680" cy="2139480"/>
          </a:xfrm>
          <a:prstGeom prst="rect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25"/>
          <p:cNvSpPr/>
          <p:nvPr/>
        </p:nvSpPr>
        <p:spPr>
          <a:xfrm>
            <a:off x="6217920" y="318204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99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APLICACIÓN PRÁCTICA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26"/>
          <p:cNvSpPr/>
          <p:nvPr/>
        </p:nvSpPr>
        <p:spPr>
          <a:xfrm>
            <a:off x="6217920" y="3502080"/>
            <a:ext cx="44344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Kit de comunicación multicanal a partir de una ficha inmobiliaria incompleta.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27"/>
          <p:cNvSpPr/>
          <p:nvPr/>
        </p:nvSpPr>
        <p:spPr>
          <a:xfrm>
            <a:off x="6217920" y="4316040"/>
            <a:ext cx="12798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pc="7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ENTREGABLES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28"/>
          <p:cNvSpPr/>
          <p:nvPr/>
        </p:nvSpPr>
        <p:spPr>
          <a:xfrm>
            <a:off x="7452360" y="4251960"/>
            <a:ext cx="3364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Biblioteca de prompts  ·  Plantilla de publicación  ·  Estructura multicanal  ·  Checklist de validación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29"/>
          <p:cNvSpPr/>
          <p:nvPr/>
        </p:nvSpPr>
        <p:spPr>
          <a:xfrm>
            <a:off x="59436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DURACIÓN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30"/>
          <p:cNvSpPr/>
          <p:nvPr/>
        </p:nvSpPr>
        <p:spPr>
          <a:xfrm>
            <a:off x="59436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HORAS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31"/>
          <p:cNvSpPr/>
          <p:nvPr/>
        </p:nvSpPr>
        <p:spPr>
          <a:xfrm>
            <a:off x="406908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CUPO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32"/>
          <p:cNvSpPr/>
          <p:nvPr/>
        </p:nvSpPr>
        <p:spPr>
          <a:xfrm>
            <a:off x="406908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HASTA 15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33"/>
          <p:cNvSpPr/>
          <p:nvPr/>
        </p:nvSpPr>
        <p:spPr>
          <a:xfrm>
            <a:off x="754380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VALOR CORPORATIVO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34"/>
          <p:cNvSpPr/>
          <p:nvPr/>
        </p:nvSpPr>
        <p:spPr>
          <a:xfrm>
            <a:off x="754380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$650.000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Text 0"/>
          <p:cNvSpPr/>
          <p:nvPr/>
        </p:nvSpPr>
        <p:spPr>
          <a:xfrm>
            <a:off x="594360" y="320040"/>
            <a:ext cx="4388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39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IA APLICADA AL REAL ESTATE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1"/>
          <p:cNvSpPr/>
          <p:nvPr/>
        </p:nvSpPr>
        <p:spPr>
          <a:xfrm>
            <a:off x="11064240" y="311040"/>
            <a:ext cx="411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Shape 2"/>
          <p:cNvSpPr/>
          <p:nvPr/>
        </p:nvSpPr>
        <p:spPr>
          <a:xfrm>
            <a:off x="594360" y="658080"/>
            <a:ext cx="10972800" cy="360"/>
          </a:xfrm>
          <a:prstGeom prst="line">
            <a:avLst/>
          </a:prstGeom>
          <a:ln w="8890">
            <a:solidFill>
              <a:srgbClr val="e1e7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3"/>
          <p:cNvSpPr/>
          <p:nvPr/>
        </p:nvSpPr>
        <p:spPr>
          <a:xfrm>
            <a:off x="594360" y="841320"/>
            <a:ext cx="10423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11b2e"/>
                </a:solidFill>
                <a:effectLst/>
                <a:uFillTx/>
                <a:latin typeface="Aptos Display"/>
                <a:ea typeface="Aptos Display"/>
              </a:rPr>
              <a:t>Fichas Inmobiliarias Pro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4"/>
          <p:cNvSpPr/>
          <p:nvPr/>
        </p:nvSpPr>
        <p:spPr>
          <a:xfrm>
            <a:off x="594360" y="6537960"/>
            <a:ext cx="5303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5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CIELO ARGAÑARAZ  ·  FORMACIÓN APLICADA AL REAL ESTATE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Shape 5"/>
          <p:cNvSpPr/>
          <p:nvPr/>
        </p:nvSpPr>
        <p:spPr>
          <a:xfrm>
            <a:off x="11311200" y="6565320"/>
            <a:ext cx="63720" cy="6372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0" bIns="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6"/>
          <p:cNvSpPr/>
          <p:nvPr/>
        </p:nvSpPr>
        <p:spPr>
          <a:xfrm>
            <a:off x="9464040" y="1097280"/>
            <a:ext cx="191988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800" strike="noStrike" u="none">
                <a:solidFill>
                  <a:srgbClr val="e1e7f0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7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Shape 7"/>
          <p:cNvSpPr/>
          <p:nvPr/>
        </p:nvSpPr>
        <p:spPr>
          <a:xfrm>
            <a:off x="10095120" y="2057400"/>
            <a:ext cx="1261440" cy="24660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8"/>
          <p:cNvSpPr/>
          <p:nvPr/>
        </p:nvSpPr>
        <p:spPr>
          <a:xfrm>
            <a:off x="10222920" y="2094120"/>
            <a:ext cx="98712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CON IA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9"/>
          <p:cNvSpPr/>
          <p:nvPr/>
        </p:nvSpPr>
        <p:spPr>
          <a:xfrm>
            <a:off x="594360" y="166428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OBJETIVO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0"/>
          <p:cNvSpPr/>
          <p:nvPr/>
        </p:nvSpPr>
        <p:spPr>
          <a:xfrm>
            <a:off x="594360" y="1947600"/>
            <a:ext cx="63090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11b2e"/>
                </a:solidFill>
                <a:effectLst/>
                <a:uFillTx/>
                <a:latin typeface="Georgia"/>
                <a:ea typeface="Georgia"/>
              </a:rPr>
              <a:t>Estructurar información técnica y comercial para producir fichas claras y orientadas a la decisión.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1"/>
          <p:cNvSpPr/>
          <p:nvPr/>
        </p:nvSpPr>
        <p:spPr>
          <a:xfrm>
            <a:off x="594360" y="287136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RECORRIDO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Shape 12"/>
          <p:cNvSpPr/>
          <p:nvPr/>
        </p:nvSpPr>
        <p:spPr>
          <a:xfrm>
            <a:off x="621720" y="327348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13"/>
          <p:cNvSpPr/>
          <p:nvPr/>
        </p:nvSpPr>
        <p:spPr>
          <a:xfrm>
            <a:off x="644760" y="329184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14"/>
          <p:cNvSpPr/>
          <p:nvPr/>
        </p:nvSpPr>
        <p:spPr>
          <a:xfrm>
            <a:off x="960120" y="318204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Arquitectura de ficha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Shape 15"/>
          <p:cNvSpPr/>
          <p:nvPr/>
        </p:nvSpPr>
        <p:spPr>
          <a:xfrm>
            <a:off x="621720" y="371232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16"/>
          <p:cNvSpPr/>
          <p:nvPr/>
        </p:nvSpPr>
        <p:spPr>
          <a:xfrm>
            <a:off x="644760" y="373068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17"/>
          <p:cNvSpPr/>
          <p:nvPr/>
        </p:nvSpPr>
        <p:spPr>
          <a:xfrm>
            <a:off x="960120" y="36208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Estructuración de datos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18"/>
          <p:cNvSpPr/>
          <p:nvPr/>
        </p:nvSpPr>
        <p:spPr>
          <a:xfrm>
            <a:off x="621720" y="415152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19"/>
          <p:cNvSpPr/>
          <p:nvPr/>
        </p:nvSpPr>
        <p:spPr>
          <a:xfrm>
            <a:off x="644760" y="41695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20"/>
          <p:cNvSpPr/>
          <p:nvPr/>
        </p:nvSpPr>
        <p:spPr>
          <a:xfrm>
            <a:off x="960120" y="40600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IA aplicada a fichas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21"/>
          <p:cNvSpPr/>
          <p:nvPr/>
        </p:nvSpPr>
        <p:spPr>
          <a:xfrm>
            <a:off x="621720" y="459036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22"/>
          <p:cNvSpPr/>
          <p:nvPr/>
        </p:nvSpPr>
        <p:spPr>
          <a:xfrm>
            <a:off x="644760" y="46087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23"/>
          <p:cNvSpPr/>
          <p:nvPr/>
        </p:nvSpPr>
        <p:spPr>
          <a:xfrm>
            <a:off x="960120" y="449892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Presentación comercial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24"/>
          <p:cNvSpPr/>
          <p:nvPr/>
        </p:nvSpPr>
        <p:spPr>
          <a:xfrm>
            <a:off x="5897880" y="2871360"/>
            <a:ext cx="5458680" cy="2139480"/>
          </a:xfrm>
          <a:prstGeom prst="rect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25"/>
          <p:cNvSpPr/>
          <p:nvPr/>
        </p:nvSpPr>
        <p:spPr>
          <a:xfrm>
            <a:off x="6217920" y="318204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99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APLICACIÓN PRÁCTICA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26"/>
          <p:cNvSpPr/>
          <p:nvPr/>
        </p:nvSpPr>
        <p:spPr>
          <a:xfrm>
            <a:off x="6217920" y="3502080"/>
            <a:ext cx="44344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Transformación de una ficha técnica desordenada en una Ficha Inmobiliaria Pro.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27"/>
          <p:cNvSpPr/>
          <p:nvPr/>
        </p:nvSpPr>
        <p:spPr>
          <a:xfrm>
            <a:off x="6217920" y="4316040"/>
            <a:ext cx="12798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pc="7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ENTREGABLES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28"/>
          <p:cNvSpPr/>
          <p:nvPr/>
        </p:nvSpPr>
        <p:spPr>
          <a:xfrm>
            <a:off x="7452360" y="4251960"/>
            <a:ext cx="3364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Template de ficha Pro  ·  Biblioteca de prompts  ·  Checklist obligatorio  ·  Modelos por operación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29"/>
          <p:cNvSpPr/>
          <p:nvPr/>
        </p:nvSpPr>
        <p:spPr>
          <a:xfrm>
            <a:off x="59436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DURACIÓN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30"/>
          <p:cNvSpPr/>
          <p:nvPr/>
        </p:nvSpPr>
        <p:spPr>
          <a:xfrm>
            <a:off x="59436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HORAS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31"/>
          <p:cNvSpPr/>
          <p:nvPr/>
        </p:nvSpPr>
        <p:spPr>
          <a:xfrm>
            <a:off x="406908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CUPO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32"/>
          <p:cNvSpPr/>
          <p:nvPr/>
        </p:nvSpPr>
        <p:spPr>
          <a:xfrm>
            <a:off x="406908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HASTA 15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33"/>
          <p:cNvSpPr/>
          <p:nvPr/>
        </p:nvSpPr>
        <p:spPr>
          <a:xfrm>
            <a:off x="754380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VALOR CORPORATIVO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34"/>
          <p:cNvSpPr/>
          <p:nvPr/>
        </p:nvSpPr>
        <p:spPr>
          <a:xfrm>
            <a:off x="754380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$650.000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Text 0"/>
          <p:cNvSpPr/>
          <p:nvPr/>
        </p:nvSpPr>
        <p:spPr>
          <a:xfrm>
            <a:off x="594360" y="320040"/>
            <a:ext cx="4388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39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IA APLICADA AL REAL ESTATE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"/>
          <p:cNvSpPr/>
          <p:nvPr/>
        </p:nvSpPr>
        <p:spPr>
          <a:xfrm>
            <a:off x="11064240" y="311040"/>
            <a:ext cx="411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07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2"/>
          <p:cNvSpPr/>
          <p:nvPr/>
        </p:nvSpPr>
        <p:spPr>
          <a:xfrm>
            <a:off x="594360" y="658080"/>
            <a:ext cx="10972800" cy="360"/>
          </a:xfrm>
          <a:prstGeom prst="line">
            <a:avLst/>
          </a:prstGeom>
          <a:ln w="8890">
            <a:solidFill>
              <a:srgbClr val="e1e7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3"/>
          <p:cNvSpPr/>
          <p:nvPr/>
        </p:nvSpPr>
        <p:spPr>
          <a:xfrm>
            <a:off x="594360" y="841320"/>
            <a:ext cx="10423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11b2e"/>
                </a:solidFill>
                <a:effectLst/>
                <a:uFillTx/>
                <a:latin typeface="Aptos Display"/>
                <a:ea typeface="Aptos Display"/>
              </a:rPr>
              <a:t>Reportes Pro para propietarios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4"/>
          <p:cNvSpPr/>
          <p:nvPr/>
        </p:nvSpPr>
        <p:spPr>
          <a:xfrm>
            <a:off x="594360" y="6537960"/>
            <a:ext cx="5303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5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CIELO ARGAÑARAZ  ·  FORMACIÓN APLICADA AL REAL ESTATE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Shape 5"/>
          <p:cNvSpPr/>
          <p:nvPr/>
        </p:nvSpPr>
        <p:spPr>
          <a:xfrm>
            <a:off x="11311200" y="6565320"/>
            <a:ext cx="63720" cy="6372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0" bIns="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6"/>
          <p:cNvSpPr/>
          <p:nvPr/>
        </p:nvSpPr>
        <p:spPr>
          <a:xfrm>
            <a:off x="9464040" y="1097280"/>
            <a:ext cx="191988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800" strike="noStrike" u="none">
                <a:solidFill>
                  <a:srgbClr val="e1e7f0"/>
                </a:solidFill>
                <a:effectLst/>
                <a:uFillTx/>
                <a:latin typeface="Aptos"/>
                <a:ea typeface="Aptos"/>
              </a:rPr>
              <a:t>05</a:t>
            </a:r>
            <a:endParaRPr b="0" lang="en-US" sz="7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Shape 7"/>
          <p:cNvSpPr/>
          <p:nvPr/>
        </p:nvSpPr>
        <p:spPr>
          <a:xfrm>
            <a:off x="10095120" y="2057400"/>
            <a:ext cx="1261440" cy="24660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8"/>
          <p:cNvSpPr/>
          <p:nvPr/>
        </p:nvSpPr>
        <p:spPr>
          <a:xfrm>
            <a:off x="10222920" y="2094120"/>
            <a:ext cx="98712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CON IA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9"/>
          <p:cNvSpPr/>
          <p:nvPr/>
        </p:nvSpPr>
        <p:spPr>
          <a:xfrm>
            <a:off x="594360" y="166428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OBJETIVO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 10"/>
          <p:cNvSpPr/>
          <p:nvPr/>
        </p:nvSpPr>
        <p:spPr>
          <a:xfrm>
            <a:off x="594360" y="1947600"/>
            <a:ext cx="63090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11b2e"/>
                </a:solidFill>
                <a:effectLst/>
                <a:uFillTx/>
                <a:latin typeface="Georgia"/>
                <a:ea typeface="Georgia"/>
              </a:rPr>
              <a:t>Convertir información comercial en reportes que expliquen resultados y fundamenten recomendaciones.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11"/>
          <p:cNvSpPr/>
          <p:nvPr/>
        </p:nvSpPr>
        <p:spPr>
          <a:xfrm>
            <a:off x="594360" y="287136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RECORRIDO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Shape 12"/>
          <p:cNvSpPr/>
          <p:nvPr/>
        </p:nvSpPr>
        <p:spPr>
          <a:xfrm>
            <a:off x="621720" y="327348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13"/>
          <p:cNvSpPr/>
          <p:nvPr/>
        </p:nvSpPr>
        <p:spPr>
          <a:xfrm>
            <a:off x="644760" y="329184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14"/>
          <p:cNvSpPr/>
          <p:nvPr/>
        </p:nvSpPr>
        <p:spPr>
          <a:xfrm>
            <a:off x="960120" y="318204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Datos comerciales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Shape 15"/>
          <p:cNvSpPr/>
          <p:nvPr/>
        </p:nvSpPr>
        <p:spPr>
          <a:xfrm>
            <a:off x="621720" y="371232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16"/>
          <p:cNvSpPr/>
          <p:nvPr/>
        </p:nvSpPr>
        <p:spPr>
          <a:xfrm>
            <a:off x="644760" y="373068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17"/>
          <p:cNvSpPr/>
          <p:nvPr/>
        </p:nvSpPr>
        <p:spPr>
          <a:xfrm>
            <a:off x="960120" y="36208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Análisis de conversión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Shape 18"/>
          <p:cNvSpPr/>
          <p:nvPr/>
        </p:nvSpPr>
        <p:spPr>
          <a:xfrm>
            <a:off x="621720" y="415152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19"/>
          <p:cNvSpPr/>
          <p:nvPr/>
        </p:nvSpPr>
        <p:spPr>
          <a:xfrm>
            <a:off x="644760" y="41695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20"/>
          <p:cNvSpPr/>
          <p:nvPr/>
        </p:nvSpPr>
        <p:spPr>
          <a:xfrm>
            <a:off x="960120" y="40600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IA para reportes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Shape 21"/>
          <p:cNvSpPr/>
          <p:nvPr/>
        </p:nvSpPr>
        <p:spPr>
          <a:xfrm>
            <a:off x="621720" y="459036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22"/>
          <p:cNvSpPr/>
          <p:nvPr/>
        </p:nvSpPr>
        <p:spPr>
          <a:xfrm>
            <a:off x="644760" y="46087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23"/>
          <p:cNvSpPr/>
          <p:nvPr/>
        </p:nvSpPr>
        <p:spPr>
          <a:xfrm>
            <a:off x="960120" y="449892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Comunicación con propietarios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Shape 24"/>
          <p:cNvSpPr/>
          <p:nvPr/>
        </p:nvSpPr>
        <p:spPr>
          <a:xfrm>
            <a:off x="5897880" y="2871360"/>
            <a:ext cx="5458680" cy="2139480"/>
          </a:xfrm>
          <a:prstGeom prst="rect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 25"/>
          <p:cNvSpPr/>
          <p:nvPr/>
        </p:nvSpPr>
        <p:spPr>
          <a:xfrm>
            <a:off x="6217920" y="318204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99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APLICACIÓN PRÁCTICA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 26"/>
          <p:cNvSpPr/>
          <p:nvPr/>
        </p:nvSpPr>
        <p:spPr>
          <a:xfrm>
            <a:off x="6217920" y="3502080"/>
            <a:ext cx="44344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Reporte profesional construido a partir de datos comerciales simulados.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27"/>
          <p:cNvSpPr/>
          <p:nvPr/>
        </p:nvSpPr>
        <p:spPr>
          <a:xfrm>
            <a:off x="6217920" y="4316040"/>
            <a:ext cx="12798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pc="7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ENTREGABLES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 28"/>
          <p:cNvSpPr/>
          <p:nvPr/>
        </p:nvSpPr>
        <p:spPr>
          <a:xfrm>
            <a:off x="7452360" y="4251960"/>
            <a:ext cx="3364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Template de reporte  ·  Prompt maestro  ·  Modelo de objeciones  ·  Matriz de recomendaciones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 29"/>
          <p:cNvSpPr/>
          <p:nvPr/>
        </p:nvSpPr>
        <p:spPr>
          <a:xfrm>
            <a:off x="59436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DURACIÓN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30"/>
          <p:cNvSpPr/>
          <p:nvPr/>
        </p:nvSpPr>
        <p:spPr>
          <a:xfrm>
            <a:off x="59436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HORAS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31"/>
          <p:cNvSpPr/>
          <p:nvPr/>
        </p:nvSpPr>
        <p:spPr>
          <a:xfrm>
            <a:off x="406908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CUPO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32"/>
          <p:cNvSpPr/>
          <p:nvPr/>
        </p:nvSpPr>
        <p:spPr>
          <a:xfrm>
            <a:off x="406908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HASTA 15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33"/>
          <p:cNvSpPr/>
          <p:nvPr/>
        </p:nvSpPr>
        <p:spPr>
          <a:xfrm>
            <a:off x="754380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VALOR CORPORATIVO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34"/>
          <p:cNvSpPr/>
          <p:nvPr/>
        </p:nvSpPr>
        <p:spPr>
          <a:xfrm>
            <a:off x="754380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$650.000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Text 0"/>
          <p:cNvSpPr/>
          <p:nvPr/>
        </p:nvSpPr>
        <p:spPr>
          <a:xfrm>
            <a:off x="594360" y="320040"/>
            <a:ext cx="4388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39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IA APLICADA AL REAL ESTATE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1"/>
          <p:cNvSpPr/>
          <p:nvPr/>
        </p:nvSpPr>
        <p:spPr>
          <a:xfrm>
            <a:off x="11064240" y="311040"/>
            <a:ext cx="411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Shape 2"/>
          <p:cNvSpPr/>
          <p:nvPr/>
        </p:nvSpPr>
        <p:spPr>
          <a:xfrm>
            <a:off x="594360" y="658080"/>
            <a:ext cx="10972800" cy="360"/>
          </a:xfrm>
          <a:prstGeom prst="line">
            <a:avLst/>
          </a:prstGeom>
          <a:ln w="8890">
            <a:solidFill>
              <a:srgbClr val="e1e7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Text 3"/>
          <p:cNvSpPr/>
          <p:nvPr/>
        </p:nvSpPr>
        <p:spPr>
          <a:xfrm>
            <a:off x="594360" y="841320"/>
            <a:ext cx="10423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11b2e"/>
                </a:solidFill>
                <a:effectLst/>
                <a:uFillTx/>
                <a:latin typeface="Aptos Display"/>
                <a:ea typeface="Aptos Display"/>
              </a:rPr>
              <a:t>Zonas de inversión inmobiliaria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 4"/>
          <p:cNvSpPr/>
          <p:nvPr/>
        </p:nvSpPr>
        <p:spPr>
          <a:xfrm>
            <a:off x="594360" y="6537960"/>
            <a:ext cx="5303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5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CIELO ARGAÑARAZ  ·  FORMACIÓN APLICADA AL REAL ESTATE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Shape 5"/>
          <p:cNvSpPr/>
          <p:nvPr/>
        </p:nvSpPr>
        <p:spPr>
          <a:xfrm>
            <a:off x="11311200" y="6565320"/>
            <a:ext cx="63720" cy="6372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0" bIns="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6"/>
          <p:cNvSpPr/>
          <p:nvPr/>
        </p:nvSpPr>
        <p:spPr>
          <a:xfrm>
            <a:off x="9464040" y="1097280"/>
            <a:ext cx="191988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800" strike="noStrike" u="none">
                <a:solidFill>
                  <a:srgbClr val="e1e7f0"/>
                </a:solidFill>
                <a:effectLst/>
                <a:uFillTx/>
                <a:latin typeface="Aptos"/>
                <a:ea typeface="Aptos"/>
              </a:rPr>
              <a:t>06</a:t>
            </a:r>
            <a:endParaRPr b="0" lang="en-US" sz="7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Shape 7"/>
          <p:cNvSpPr/>
          <p:nvPr/>
        </p:nvSpPr>
        <p:spPr>
          <a:xfrm>
            <a:off x="10095120" y="2057400"/>
            <a:ext cx="1261440" cy="24660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8"/>
          <p:cNvSpPr/>
          <p:nvPr/>
        </p:nvSpPr>
        <p:spPr>
          <a:xfrm>
            <a:off x="10222920" y="2094120"/>
            <a:ext cx="98712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CON IA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9"/>
          <p:cNvSpPr/>
          <p:nvPr/>
        </p:nvSpPr>
        <p:spPr>
          <a:xfrm>
            <a:off x="594360" y="166428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OBJETIVO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 10"/>
          <p:cNvSpPr/>
          <p:nvPr/>
        </p:nvSpPr>
        <p:spPr>
          <a:xfrm>
            <a:off x="594360" y="1947600"/>
            <a:ext cx="63090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11b2e"/>
                </a:solidFill>
                <a:effectLst/>
                <a:uFillTx/>
                <a:latin typeface="Georgia"/>
                <a:ea typeface="Georgia"/>
              </a:rPr>
              <a:t>Analizar zonas y detectar oportunidades mediante variables concretas de mercado.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11"/>
          <p:cNvSpPr/>
          <p:nvPr/>
        </p:nvSpPr>
        <p:spPr>
          <a:xfrm>
            <a:off x="594360" y="287136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RECORRIDO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Shape 12"/>
          <p:cNvSpPr/>
          <p:nvPr/>
        </p:nvSpPr>
        <p:spPr>
          <a:xfrm>
            <a:off x="621720" y="327348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 13"/>
          <p:cNvSpPr/>
          <p:nvPr/>
        </p:nvSpPr>
        <p:spPr>
          <a:xfrm>
            <a:off x="644760" y="329184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14"/>
          <p:cNvSpPr/>
          <p:nvPr/>
        </p:nvSpPr>
        <p:spPr>
          <a:xfrm>
            <a:off x="960120" y="318204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Variables de análisis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Shape 15"/>
          <p:cNvSpPr/>
          <p:nvPr/>
        </p:nvSpPr>
        <p:spPr>
          <a:xfrm>
            <a:off x="621720" y="371232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16"/>
          <p:cNvSpPr/>
          <p:nvPr/>
        </p:nvSpPr>
        <p:spPr>
          <a:xfrm>
            <a:off x="644760" y="373068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17"/>
          <p:cNvSpPr/>
          <p:nvPr/>
        </p:nvSpPr>
        <p:spPr>
          <a:xfrm>
            <a:off x="960120" y="36208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Ponderación y scoring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Shape 18"/>
          <p:cNvSpPr/>
          <p:nvPr/>
        </p:nvSpPr>
        <p:spPr>
          <a:xfrm>
            <a:off x="621720" y="415152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 19"/>
          <p:cNvSpPr/>
          <p:nvPr/>
        </p:nvSpPr>
        <p:spPr>
          <a:xfrm>
            <a:off x="644760" y="41695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 20"/>
          <p:cNvSpPr/>
          <p:nvPr/>
        </p:nvSpPr>
        <p:spPr>
          <a:xfrm>
            <a:off x="960120" y="40600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IA aplicada al análisis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Shape 21"/>
          <p:cNvSpPr/>
          <p:nvPr/>
        </p:nvSpPr>
        <p:spPr>
          <a:xfrm>
            <a:off x="621720" y="459036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" name="Text 22"/>
          <p:cNvSpPr/>
          <p:nvPr/>
        </p:nvSpPr>
        <p:spPr>
          <a:xfrm>
            <a:off x="644760" y="46087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23"/>
          <p:cNvSpPr/>
          <p:nvPr/>
        </p:nvSpPr>
        <p:spPr>
          <a:xfrm>
            <a:off x="960120" y="449892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Oportunidad vs. riesgo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Shape 24"/>
          <p:cNvSpPr/>
          <p:nvPr/>
        </p:nvSpPr>
        <p:spPr>
          <a:xfrm>
            <a:off x="5897880" y="2871360"/>
            <a:ext cx="5458680" cy="2139480"/>
          </a:xfrm>
          <a:prstGeom prst="rect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25"/>
          <p:cNvSpPr/>
          <p:nvPr/>
        </p:nvSpPr>
        <p:spPr>
          <a:xfrm>
            <a:off x="6217920" y="318204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99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APLICACIÓN PRÁCTICA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26"/>
          <p:cNvSpPr/>
          <p:nvPr/>
        </p:nvSpPr>
        <p:spPr>
          <a:xfrm>
            <a:off x="6217920" y="3502080"/>
            <a:ext cx="44344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Comparación de tres zonas mediante una matriz de evaluación ponderada.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 27"/>
          <p:cNvSpPr/>
          <p:nvPr/>
        </p:nvSpPr>
        <p:spPr>
          <a:xfrm>
            <a:off x="6217920" y="4316040"/>
            <a:ext cx="12798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pc="7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ENTREGABLES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 28"/>
          <p:cNvSpPr/>
          <p:nvPr/>
        </p:nvSpPr>
        <p:spPr>
          <a:xfrm>
            <a:off x="7452360" y="4251960"/>
            <a:ext cx="3364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Matriz de zonas  ·  Modelo de scoring  ·  Biblioteca de prompts  ·  Plantilla de oportunidades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Text 29"/>
          <p:cNvSpPr/>
          <p:nvPr/>
        </p:nvSpPr>
        <p:spPr>
          <a:xfrm>
            <a:off x="59436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DURACIÓN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30"/>
          <p:cNvSpPr/>
          <p:nvPr/>
        </p:nvSpPr>
        <p:spPr>
          <a:xfrm>
            <a:off x="59436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HORAS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31"/>
          <p:cNvSpPr/>
          <p:nvPr/>
        </p:nvSpPr>
        <p:spPr>
          <a:xfrm>
            <a:off x="406908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CUPO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32"/>
          <p:cNvSpPr/>
          <p:nvPr/>
        </p:nvSpPr>
        <p:spPr>
          <a:xfrm>
            <a:off x="406908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HASTA 15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33"/>
          <p:cNvSpPr/>
          <p:nvPr/>
        </p:nvSpPr>
        <p:spPr>
          <a:xfrm>
            <a:off x="754380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VALOR CORPORATIVO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34"/>
          <p:cNvSpPr/>
          <p:nvPr/>
        </p:nvSpPr>
        <p:spPr>
          <a:xfrm>
            <a:off x="754380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$700.000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Text 0"/>
          <p:cNvSpPr/>
          <p:nvPr/>
        </p:nvSpPr>
        <p:spPr>
          <a:xfrm>
            <a:off x="594360" y="320040"/>
            <a:ext cx="4388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39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IA APLICADA AL REAL ESTATE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1"/>
          <p:cNvSpPr/>
          <p:nvPr/>
        </p:nvSpPr>
        <p:spPr>
          <a:xfrm>
            <a:off x="11064240" y="311040"/>
            <a:ext cx="411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09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Shape 2"/>
          <p:cNvSpPr/>
          <p:nvPr/>
        </p:nvSpPr>
        <p:spPr>
          <a:xfrm>
            <a:off x="594360" y="658080"/>
            <a:ext cx="10972800" cy="360"/>
          </a:xfrm>
          <a:prstGeom prst="line">
            <a:avLst/>
          </a:prstGeom>
          <a:ln w="8890">
            <a:solidFill>
              <a:srgbClr val="e1e7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 3"/>
          <p:cNvSpPr/>
          <p:nvPr/>
        </p:nvSpPr>
        <p:spPr>
          <a:xfrm>
            <a:off x="594360" y="841320"/>
            <a:ext cx="10423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11b2e"/>
                </a:solidFill>
                <a:effectLst/>
                <a:uFillTx/>
                <a:latin typeface="Aptos Display"/>
                <a:ea typeface="Aptos Display"/>
              </a:rPr>
              <a:t>Mapa de calor Real Estate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 4"/>
          <p:cNvSpPr/>
          <p:nvPr/>
        </p:nvSpPr>
        <p:spPr>
          <a:xfrm>
            <a:off x="594360" y="6537960"/>
            <a:ext cx="5303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5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CIELO ARGAÑARAZ  ·  FORMACIÓN APLICADA AL REAL ESTATE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Shape 5"/>
          <p:cNvSpPr/>
          <p:nvPr/>
        </p:nvSpPr>
        <p:spPr>
          <a:xfrm>
            <a:off x="11311200" y="6565320"/>
            <a:ext cx="63720" cy="6372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0" bIns="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 6"/>
          <p:cNvSpPr/>
          <p:nvPr/>
        </p:nvSpPr>
        <p:spPr>
          <a:xfrm>
            <a:off x="9464040" y="1097280"/>
            <a:ext cx="191988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800" strike="noStrike" u="none">
                <a:solidFill>
                  <a:srgbClr val="e1e7f0"/>
                </a:solidFill>
                <a:effectLst/>
                <a:uFillTx/>
                <a:latin typeface="Aptos"/>
                <a:ea typeface="Aptos"/>
              </a:rPr>
              <a:t>07</a:t>
            </a:r>
            <a:endParaRPr b="0" lang="en-US" sz="7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Shape 7"/>
          <p:cNvSpPr/>
          <p:nvPr/>
        </p:nvSpPr>
        <p:spPr>
          <a:xfrm>
            <a:off x="10095120" y="2057400"/>
            <a:ext cx="1261440" cy="24660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 8"/>
          <p:cNvSpPr/>
          <p:nvPr/>
        </p:nvSpPr>
        <p:spPr>
          <a:xfrm>
            <a:off x="10222920" y="2094120"/>
            <a:ext cx="98712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CON IA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9"/>
          <p:cNvSpPr/>
          <p:nvPr/>
        </p:nvSpPr>
        <p:spPr>
          <a:xfrm>
            <a:off x="594360" y="166428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OBJETIVO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Text 10"/>
          <p:cNvSpPr/>
          <p:nvPr/>
        </p:nvSpPr>
        <p:spPr>
          <a:xfrm>
            <a:off x="594360" y="1947600"/>
            <a:ext cx="63090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11b2e"/>
                </a:solidFill>
                <a:effectLst/>
                <a:uFillTx/>
                <a:latin typeface="Georgia"/>
                <a:ea typeface="Georgia"/>
              </a:rPr>
              <a:t>Transformar información territorial y comercial en herramientas visuales para el análisis inmobiliario.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11"/>
          <p:cNvSpPr/>
          <p:nvPr/>
        </p:nvSpPr>
        <p:spPr>
          <a:xfrm>
            <a:off x="594360" y="287136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RECORRIDO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12"/>
          <p:cNvSpPr/>
          <p:nvPr/>
        </p:nvSpPr>
        <p:spPr>
          <a:xfrm>
            <a:off x="621720" y="327348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13"/>
          <p:cNvSpPr/>
          <p:nvPr/>
        </p:nvSpPr>
        <p:spPr>
          <a:xfrm>
            <a:off x="644760" y="329184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 14"/>
          <p:cNvSpPr/>
          <p:nvPr/>
        </p:nvSpPr>
        <p:spPr>
          <a:xfrm>
            <a:off x="960120" y="318204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Inteligencia territorial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Shape 15"/>
          <p:cNvSpPr/>
          <p:nvPr/>
        </p:nvSpPr>
        <p:spPr>
          <a:xfrm>
            <a:off x="621720" y="371232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8" name="Text 16"/>
          <p:cNvSpPr/>
          <p:nvPr/>
        </p:nvSpPr>
        <p:spPr>
          <a:xfrm>
            <a:off x="644760" y="373068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 17"/>
          <p:cNvSpPr/>
          <p:nvPr/>
        </p:nvSpPr>
        <p:spPr>
          <a:xfrm>
            <a:off x="960120" y="36208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Ponderación de variables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Shape 18"/>
          <p:cNvSpPr/>
          <p:nvPr/>
        </p:nvSpPr>
        <p:spPr>
          <a:xfrm>
            <a:off x="621720" y="415152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" name="Text 19"/>
          <p:cNvSpPr/>
          <p:nvPr/>
        </p:nvSpPr>
        <p:spPr>
          <a:xfrm>
            <a:off x="644760" y="41695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Text 20"/>
          <p:cNvSpPr/>
          <p:nvPr/>
        </p:nvSpPr>
        <p:spPr>
          <a:xfrm>
            <a:off x="960120" y="40600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IA aplicada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Shape 21"/>
          <p:cNvSpPr/>
          <p:nvPr/>
        </p:nvSpPr>
        <p:spPr>
          <a:xfrm>
            <a:off x="621720" y="459036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4" name="Text 22"/>
          <p:cNvSpPr/>
          <p:nvPr/>
        </p:nvSpPr>
        <p:spPr>
          <a:xfrm>
            <a:off x="644760" y="46087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23"/>
          <p:cNvSpPr/>
          <p:nvPr/>
        </p:nvSpPr>
        <p:spPr>
          <a:xfrm>
            <a:off x="960120" y="449892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Construcción del mapa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24"/>
          <p:cNvSpPr/>
          <p:nvPr/>
        </p:nvSpPr>
        <p:spPr>
          <a:xfrm>
            <a:off x="5897880" y="2871360"/>
            <a:ext cx="5458680" cy="2139480"/>
          </a:xfrm>
          <a:prstGeom prst="rect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 25"/>
          <p:cNvSpPr/>
          <p:nvPr/>
        </p:nvSpPr>
        <p:spPr>
          <a:xfrm>
            <a:off x="6217920" y="318204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99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APLICACIÓN PRÁCTICA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26"/>
          <p:cNvSpPr/>
          <p:nvPr/>
        </p:nvSpPr>
        <p:spPr>
          <a:xfrm>
            <a:off x="6217920" y="3502080"/>
            <a:ext cx="44344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Mapa de Calor de Oportunidades construido a partir de datos simulados.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27"/>
          <p:cNvSpPr/>
          <p:nvPr/>
        </p:nvSpPr>
        <p:spPr>
          <a:xfrm>
            <a:off x="6217920" y="4316040"/>
            <a:ext cx="12798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pc="7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ENTREGABLES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Text 28"/>
          <p:cNvSpPr/>
          <p:nvPr/>
        </p:nvSpPr>
        <p:spPr>
          <a:xfrm>
            <a:off x="7452360" y="4251960"/>
            <a:ext cx="3364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Matriz de variables  ·  Modelo de ponderación  ·  Plantilla territorial  ·  Guía de mapas de calor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Text 29"/>
          <p:cNvSpPr/>
          <p:nvPr/>
        </p:nvSpPr>
        <p:spPr>
          <a:xfrm>
            <a:off x="59436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DURACIÓN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30"/>
          <p:cNvSpPr/>
          <p:nvPr/>
        </p:nvSpPr>
        <p:spPr>
          <a:xfrm>
            <a:off x="59436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HORAS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 31"/>
          <p:cNvSpPr/>
          <p:nvPr/>
        </p:nvSpPr>
        <p:spPr>
          <a:xfrm>
            <a:off x="406908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CUPO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 32"/>
          <p:cNvSpPr/>
          <p:nvPr/>
        </p:nvSpPr>
        <p:spPr>
          <a:xfrm>
            <a:off x="406908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HASTA 15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 33"/>
          <p:cNvSpPr/>
          <p:nvPr/>
        </p:nvSpPr>
        <p:spPr>
          <a:xfrm>
            <a:off x="754380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VALOR CORPORATIVO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 34"/>
          <p:cNvSpPr/>
          <p:nvPr/>
        </p:nvSpPr>
        <p:spPr>
          <a:xfrm>
            <a:off x="754380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$700.000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Text 0"/>
          <p:cNvSpPr/>
          <p:nvPr/>
        </p:nvSpPr>
        <p:spPr>
          <a:xfrm>
            <a:off x="594360" y="320040"/>
            <a:ext cx="4388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39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NEGOCIOS Y GESTIÓN COMERCIAL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Text 1"/>
          <p:cNvSpPr/>
          <p:nvPr/>
        </p:nvSpPr>
        <p:spPr>
          <a:xfrm>
            <a:off x="11064240" y="311040"/>
            <a:ext cx="411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10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Shape 2"/>
          <p:cNvSpPr/>
          <p:nvPr/>
        </p:nvSpPr>
        <p:spPr>
          <a:xfrm>
            <a:off x="594360" y="658080"/>
            <a:ext cx="10972800" cy="360"/>
          </a:xfrm>
          <a:prstGeom prst="line">
            <a:avLst/>
          </a:prstGeom>
          <a:ln w="8890">
            <a:solidFill>
              <a:srgbClr val="e1e7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3"/>
          <p:cNvSpPr/>
          <p:nvPr/>
        </p:nvSpPr>
        <p:spPr>
          <a:xfrm>
            <a:off x="594360" y="841320"/>
            <a:ext cx="10423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11b2e"/>
                </a:solidFill>
                <a:effectLst/>
                <a:uFillTx/>
                <a:latin typeface="Aptos Display"/>
                <a:ea typeface="Aptos Display"/>
              </a:rPr>
              <a:t>Riesgos inmobiliarios 360°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4"/>
          <p:cNvSpPr/>
          <p:nvPr/>
        </p:nvSpPr>
        <p:spPr>
          <a:xfrm>
            <a:off x="594360" y="6537960"/>
            <a:ext cx="5303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5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CIELO ARGAÑARAZ  ·  FORMACIÓN APLICADA AL REAL ESTATE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Shape 5"/>
          <p:cNvSpPr/>
          <p:nvPr/>
        </p:nvSpPr>
        <p:spPr>
          <a:xfrm>
            <a:off x="11311200" y="6565320"/>
            <a:ext cx="63720" cy="6372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0" bIns="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 6"/>
          <p:cNvSpPr/>
          <p:nvPr/>
        </p:nvSpPr>
        <p:spPr>
          <a:xfrm>
            <a:off x="9464040" y="1097280"/>
            <a:ext cx="191988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800" strike="noStrike" u="none">
                <a:solidFill>
                  <a:srgbClr val="e1e7f0"/>
                </a:solidFill>
                <a:effectLst/>
                <a:uFillTx/>
                <a:latin typeface="Aptos"/>
                <a:ea typeface="Aptos"/>
              </a:rPr>
              <a:t>08</a:t>
            </a:r>
            <a:endParaRPr b="0" lang="en-US" sz="7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Shape 7"/>
          <p:cNvSpPr/>
          <p:nvPr/>
        </p:nvSpPr>
        <p:spPr>
          <a:xfrm>
            <a:off x="10095120" y="2057400"/>
            <a:ext cx="1261440" cy="246600"/>
          </a:xfrm>
          <a:prstGeom prst="rect">
            <a:avLst/>
          </a:prstGeom>
          <a:solidFill>
            <a:srgbClr val="6e8dff"/>
          </a:solidFill>
          <a:ln w="12700">
            <a:solidFill>
              <a:srgbClr val="6e8d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5" name="Text 8"/>
          <p:cNvSpPr/>
          <p:nvPr/>
        </p:nvSpPr>
        <p:spPr>
          <a:xfrm>
            <a:off x="10222920" y="2094120"/>
            <a:ext cx="98712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GESTIÓN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 9"/>
          <p:cNvSpPr/>
          <p:nvPr/>
        </p:nvSpPr>
        <p:spPr>
          <a:xfrm>
            <a:off x="594360" y="166428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OBJETIVO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 10"/>
          <p:cNvSpPr/>
          <p:nvPr/>
        </p:nvSpPr>
        <p:spPr>
          <a:xfrm>
            <a:off x="594360" y="1947600"/>
            <a:ext cx="63090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11b2e"/>
                </a:solidFill>
                <a:effectLst/>
                <a:uFillTx/>
                <a:latin typeface="Georgia"/>
                <a:ea typeface="Georgia"/>
              </a:rPr>
              <a:t>Identificar y gestionar riesgos operativos, comerciales, documentales y de responsabilidad.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Text 11"/>
          <p:cNvSpPr/>
          <p:nvPr/>
        </p:nvSpPr>
        <p:spPr>
          <a:xfrm>
            <a:off x="594360" y="2871360"/>
            <a:ext cx="1371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RECORRIDO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Shape 12"/>
          <p:cNvSpPr/>
          <p:nvPr/>
        </p:nvSpPr>
        <p:spPr>
          <a:xfrm>
            <a:off x="621720" y="327348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13"/>
          <p:cNvSpPr/>
          <p:nvPr/>
        </p:nvSpPr>
        <p:spPr>
          <a:xfrm>
            <a:off x="644760" y="329184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14"/>
          <p:cNvSpPr/>
          <p:nvPr/>
        </p:nvSpPr>
        <p:spPr>
          <a:xfrm>
            <a:off x="960120" y="318204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Mapa de riesgos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Shape 15"/>
          <p:cNvSpPr/>
          <p:nvPr/>
        </p:nvSpPr>
        <p:spPr>
          <a:xfrm>
            <a:off x="621720" y="371232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 16"/>
          <p:cNvSpPr/>
          <p:nvPr/>
        </p:nvSpPr>
        <p:spPr>
          <a:xfrm>
            <a:off x="644760" y="373068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Text 17"/>
          <p:cNvSpPr/>
          <p:nvPr/>
        </p:nvSpPr>
        <p:spPr>
          <a:xfrm>
            <a:off x="960120" y="36208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Identificación de incidentes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Shape 18"/>
          <p:cNvSpPr/>
          <p:nvPr/>
        </p:nvSpPr>
        <p:spPr>
          <a:xfrm>
            <a:off x="621720" y="4151520"/>
            <a:ext cx="200880" cy="20088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 19"/>
          <p:cNvSpPr/>
          <p:nvPr/>
        </p:nvSpPr>
        <p:spPr>
          <a:xfrm>
            <a:off x="644760" y="41695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Text 20"/>
          <p:cNvSpPr/>
          <p:nvPr/>
        </p:nvSpPr>
        <p:spPr>
          <a:xfrm>
            <a:off x="960120" y="406008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Probabilidad e impacto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Shape 21"/>
          <p:cNvSpPr/>
          <p:nvPr/>
        </p:nvSpPr>
        <p:spPr>
          <a:xfrm>
            <a:off x="621720" y="4590360"/>
            <a:ext cx="200880" cy="200880"/>
          </a:xfrm>
          <a:prstGeom prst="ellipse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22"/>
          <p:cNvSpPr/>
          <p:nvPr/>
        </p:nvSpPr>
        <p:spPr>
          <a:xfrm>
            <a:off x="644760" y="4608720"/>
            <a:ext cx="14580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 23"/>
          <p:cNvSpPr/>
          <p:nvPr/>
        </p:nvSpPr>
        <p:spPr>
          <a:xfrm>
            <a:off x="960120" y="4498920"/>
            <a:ext cx="3977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Protocolos preventivos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Shape 24"/>
          <p:cNvSpPr/>
          <p:nvPr/>
        </p:nvSpPr>
        <p:spPr>
          <a:xfrm>
            <a:off x="5897880" y="2871360"/>
            <a:ext cx="5458680" cy="2139480"/>
          </a:xfrm>
          <a:prstGeom prst="rect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2" name="Text 25"/>
          <p:cNvSpPr/>
          <p:nvPr/>
        </p:nvSpPr>
        <p:spPr>
          <a:xfrm>
            <a:off x="6217920" y="318204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99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APLICACIÓN PRÁCTICA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Text 26"/>
          <p:cNvSpPr/>
          <p:nvPr/>
        </p:nvSpPr>
        <p:spPr>
          <a:xfrm>
            <a:off x="6217920" y="3502080"/>
            <a:ext cx="44344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Matriz de Riesgos Inmobiliarios 360° para una organización.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27"/>
          <p:cNvSpPr/>
          <p:nvPr/>
        </p:nvSpPr>
        <p:spPr>
          <a:xfrm>
            <a:off x="6217920" y="4316040"/>
            <a:ext cx="127980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00" spc="7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ENTREGABLES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28"/>
          <p:cNvSpPr/>
          <p:nvPr/>
        </p:nvSpPr>
        <p:spPr>
          <a:xfrm>
            <a:off x="7452360" y="4251960"/>
            <a:ext cx="3364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Matriz de riesgos  ·  Checklist preventivo  ·  Protocolo de visitas  ·  Plan de contingencia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Text 29"/>
          <p:cNvSpPr/>
          <p:nvPr/>
        </p:nvSpPr>
        <p:spPr>
          <a:xfrm>
            <a:off x="59436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DURACIÓN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Text 30"/>
          <p:cNvSpPr/>
          <p:nvPr/>
        </p:nvSpPr>
        <p:spPr>
          <a:xfrm>
            <a:off x="59436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HORAS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Text 31"/>
          <p:cNvSpPr/>
          <p:nvPr/>
        </p:nvSpPr>
        <p:spPr>
          <a:xfrm>
            <a:off x="406908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CUPO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 32"/>
          <p:cNvSpPr/>
          <p:nvPr/>
        </p:nvSpPr>
        <p:spPr>
          <a:xfrm>
            <a:off x="406908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HASTA 15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 33"/>
          <p:cNvSpPr/>
          <p:nvPr/>
        </p:nvSpPr>
        <p:spPr>
          <a:xfrm>
            <a:off x="7543800" y="559620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7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VALOR CORPORATIVO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34"/>
          <p:cNvSpPr/>
          <p:nvPr/>
        </p:nvSpPr>
        <p:spPr>
          <a:xfrm>
            <a:off x="7543800" y="5815440"/>
            <a:ext cx="24685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$480.000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 0"/>
          <p:cNvSpPr/>
          <p:nvPr/>
        </p:nvSpPr>
        <p:spPr>
          <a:xfrm>
            <a:off x="594360" y="320040"/>
            <a:ext cx="4388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39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INVERSIÓN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 1"/>
          <p:cNvSpPr/>
          <p:nvPr/>
        </p:nvSpPr>
        <p:spPr>
          <a:xfrm>
            <a:off x="11064240" y="311040"/>
            <a:ext cx="411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11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4" name="Shape 2"/>
          <p:cNvSpPr/>
          <p:nvPr/>
        </p:nvSpPr>
        <p:spPr>
          <a:xfrm>
            <a:off x="594360" y="658080"/>
            <a:ext cx="10972800" cy="360"/>
          </a:xfrm>
          <a:prstGeom prst="line">
            <a:avLst/>
          </a:prstGeom>
          <a:ln w="8890">
            <a:solidFill>
              <a:srgbClr val="e1e7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Text 3"/>
          <p:cNvSpPr/>
          <p:nvPr/>
        </p:nvSpPr>
        <p:spPr>
          <a:xfrm>
            <a:off x="594360" y="841320"/>
            <a:ext cx="10423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11b2e"/>
                </a:solidFill>
                <a:effectLst/>
                <a:uFillTx/>
                <a:latin typeface="Aptos Display"/>
                <a:ea typeface="Aptos Display"/>
              </a:rPr>
              <a:t>Valores por capacitación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Text 4"/>
          <p:cNvSpPr/>
          <p:nvPr/>
        </p:nvSpPr>
        <p:spPr>
          <a:xfrm>
            <a:off x="594360" y="6537960"/>
            <a:ext cx="5303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5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CIELO ARGAÑARAZ  ·  FORMACIÓN APLICADA AL REAL ESTATE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Shape 5"/>
          <p:cNvSpPr/>
          <p:nvPr/>
        </p:nvSpPr>
        <p:spPr>
          <a:xfrm>
            <a:off x="11311200" y="6565320"/>
            <a:ext cx="63720" cy="6372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0" bIns="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6"/>
          <p:cNvSpPr/>
          <p:nvPr/>
        </p:nvSpPr>
        <p:spPr>
          <a:xfrm>
            <a:off x="685800" y="1600200"/>
            <a:ext cx="3654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Nº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7"/>
          <p:cNvSpPr/>
          <p:nvPr/>
        </p:nvSpPr>
        <p:spPr>
          <a:xfrm>
            <a:off x="1234440" y="1600200"/>
            <a:ext cx="45716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CAPACITACIÓN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8"/>
          <p:cNvSpPr/>
          <p:nvPr/>
        </p:nvSpPr>
        <p:spPr>
          <a:xfrm>
            <a:off x="8595360" y="1600200"/>
            <a:ext cx="9140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DURACIÓN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9"/>
          <p:cNvSpPr/>
          <p:nvPr/>
        </p:nvSpPr>
        <p:spPr>
          <a:xfrm>
            <a:off x="10332720" y="1600200"/>
            <a:ext cx="9140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VALOR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Shape 10"/>
          <p:cNvSpPr/>
          <p:nvPr/>
        </p:nvSpPr>
        <p:spPr>
          <a:xfrm>
            <a:off x="594360" y="1837800"/>
            <a:ext cx="10789560" cy="310680"/>
          </a:xfrm>
          <a:prstGeom prst="rect">
            <a:avLst/>
          </a:prstGeom>
          <a:solidFill>
            <a:srgbClr val="e1e7f0"/>
          </a:solidFill>
          <a:ln w="12700">
            <a:solidFill>
              <a:srgbClr val="e1e7f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Text 11"/>
          <p:cNvSpPr/>
          <p:nvPr/>
        </p:nvSpPr>
        <p:spPr>
          <a:xfrm>
            <a:off x="713160" y="1901880"/>
            <a:ext cx="36540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 12"/>
          <p:cNvSpPr/>
          <p:nvPr/>
        </p:nvSpPr>
        <p:spPr>
          <a:xfrm>
            <a:off x="1234440" y="1901880"/>
            <a:ext cx="62175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KPIs y gestión por indicadores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Text 13"/>
          <p:cNvSpPr/>
          <p:nvPr/>
        </p:nvSpPr>
        <p:spPr>
          <a:xfrm>
            <a:off x="8741520" y="1901880"/>
            <a:ext cx="5482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Text 14"/>
          <p:cNvSpPr/>
          <p:nvPr/>
        </p:nvSpPr>
        <p:spPr>
          <a:xfrm>
            <a:off x="10104120" y="1901880"/>
            <a:ext cx="10054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$480.000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 15"/>
          <p:cNvSpPr/>
          <p:nvPr/>
        </p:nvSpPr>
        <p:spPr>
          <a:xfrm>
            <a:off x="713160" y="2295000"/>
            <a:ext cx="36540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16"/>
          <p:cNvSpPr/>
          <p:nvPr/>
        </p:nvSpPr>
        <p:spPr>
          <a:xfrm>
            <a:off x="1234440" y="2295000"/>
            <a:ext cx="62175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Estrategia con stakeholders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17"/>
          <p:cNvSpPr/>
          <p:nvPr/>
        </p:nvSpPr>
        <p:spPr>
          <a:xfrm>
            <a:off x="8741520" y="2295000"/>
            <a:ext cx="5482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Text 18"/>
          <p:cNvSpPr/>
          <p:nvPr/>
        </p:nvSpPr>
        <p:spPr>
          <a:xfrm>
            <a:off x="10104120" y="2295000"/>
            <a:ext cx="10054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$480.000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Shape 19"/>
          <p:cNvSpPr/>
          <p:nvPr/>
        </p:nvSpPr>
        <p:spPr>
          <a:xfrm>
            <a:off x="594360" y="2624400"/>
            <a:ext cx="10789560" cy="310680"/>
          </a:xfrm>
          <a:prstGeom prst="rect">
            <a:avLst/>
          </a:prstGeom>
          <a:solidFill>
            <a:srgbClr val="e1e7f0"/>
          </a:solidFill>
          <a:ln w="12700">
            <a:solidFill>
              <a:srgbClr val="e1e7f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Text 20"/>
          <p:cNvSpPr/>
          <p:nvPr/>
        </p:nvSpPr>
        <p:spPr>
          <a:xfrm>
            <a:off x="713160" y="2688480"/>
            <a:ext cx="36540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21"/>
          <p:cNvSpPr/>
          <p:nvPr/>
        </p:nvSpPr>
        <p:spPr>
          <a:xfrm>
            <a:off x="1234440" y="2688480"/>
            <a:ext cx="62175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Publicaciones Real Estate con IA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22"/>
          <p:cNvSpPr/>
          <p:nvPr/>
        </p:nvSpPr>
        <p:spPr>
          <a:xfrm>
            <a:off x="8741520" y="2688480"/>
            <a:ext cx="5482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23"/>
          <p:cNvSpPr/>
          <p:nvPr/>
        </p:nvSpPr>
        <p:spPr>
          <a:xfrm>
            <a:off x="10104120" y="2688480"/>
            <a:ext cx="10054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$650.000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24"/>
          <p:cNvSpPr/>
          <p:nvPr/>
        </p:nvSpPr>
        <p:spPr>
          <a:xfrm>
            <a:off x="713160" y="3081600"/>
            <a:ext cx="36540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 25"/>
          <p:cNvSpPr/>
          <p:nvPr/>
        </p:nvSpPr>
        <p:spPr>
          <a:xfrm>
            <a:off x="1234440" y="3081600"/>
            <a:ext cx="62175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Fichas Inmobiliarias Pro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26"/>
          <p:cNvSpPr/>
          <p:nvPr/>
        </p:nvSpPr>
        <p:spPr>
          <a:xfrm>
            <a:off x="8741520" y="3081600"/>
            <a:ext cx="5482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27"/>
          <p:cNvSpPr/>
          <p:nvPr/>
        </p:nvSpPr>
        <p:spPr>
          <a:xfrm>
            <a:off x="10104120" y="3081600"/>
            <a:ext cx="10054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$650.000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Shape 28"/>
          <p:cNvSpPr/>
          <p:nvPr/>
        </p:nvSpPr>
        <p:spPr>
          <a:xfrm>
            <a:off x="594360" y="3410640"/>
            <a:ext cx="10789560" cy="310680"/>
          </a:xfrm>
          <a:prstGeom prst="rect">
            <a:avLst/>
          </a:prstGeom>
          <a:solidFill>
            <a:srgbClr val="e1e7f0"/>
          </a:solidFill>
          <a:ln w="12700">
            <a:solidFill>
              <a:srgbClr val="e1e7f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Text 29"/>
          <p:cNvSpPr/>
          <p:nvPr/>
        </p:nvSpPr>
        <p:spPr>
          <a:xfrm>
            <a:off x="713160" y="3474720"/>
            <a:ext cx="36540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05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Text 30"/>
          <p:cNvSpPr/>
          <p:nvPr/>
        </p:nvSpPr>
        <p:spPr>
          <a:xfrm>
            <a:off x="1234440" y="3474720"/>
            <a:ext cx="62175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Reportes Pro para propietarios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Text 31"/>
          <p:cNvSpPr/>
          <p:nvPr/>
        </p:nvSpPr>
        <p:spPr>
          <a:xfrm>
            <a:off x="8741520" y="3474720"/>
            <a:ext cx="5482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Text 32"/>
          <p:cNvSpPr/>
          <p:nvPr/>
        </p:nvSpPr>
        <p:spPr>
          <a:xfrm>
            <a:off x="10104120" y="3474720"/>
            <a:ext cx="10054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$650.000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 33"/>
          <p:cNvSpPr/>
          <p:nvPr/>
        </p:nvSpPr>
        <p:spPr>
          <a:xfrm>
            <a:off x="713160" y="3867840"/>
            <a:ext cx="36540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06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 34"/>
          <p:cNvSpPr/>
          <p:nvPr/>
        </p:nvSpPr>
        <p:spPr>
          <a:xfrm>
            <a:off x="1234440" y="3867840"/>
            <a:ext cx="62175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Zonas de inversión inmobiliaria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Text 35"/>
          <p:cNvSpPr/>
          <p:nvPr/>
        </p:nvSpPr>
        <p:spPr>
          <a:xfrm>
            <a:off x="8741520" y="3867840"/>
            <a:ext cx="5482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Text 36"/>
          <p:cNvSpPr/>
          <p:nvPr/>
        </p:nvSpPr>
        <p:spPr>
          <a:xfrm>
            <a:off x="10104120" y="3867840"/>
            <a:ext cx="10054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$700.000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Shape 37"/>
          <p:cNvSpPr/>
          <p:nvPr/>
        </p:nvSpPr>
        <p:spPr>
          <a:xfrm>
            <a:off x="594360" y="4197240"/>
            <a:ext cx="10789560" cy="310680"/>
          </a:xfrm>
          <a:prstGeom prst="rect">
            <a:avLst/>
          </a:prstGeom>
          <a:solidFill>
            <a:srgbClr val="e1e7f0"/>
          </a:solidFill>
          <a:ln w="12700">
            <a:solidFill>
              <a:srgbClr val="e1e7f0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 38"/>
          <p:cNvSpPr/>
          <p:nvPr/>
        </p:nvSpPr>
        <p:spPr>
          <a:xfrm>
            <a:off x="713160" y="4260960"/>
            <a:ext cx="36540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07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Text 39"/>
          <p:cNvSpPr/>
          <p:nvPr/>
        </p:nvSpPr>
        <p:spPr>
          <a:xfrm>
            <a:off x="1234440" y="4260960"/>
            <a:ext cx="62175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Mapa de calor Real Estate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Text 40"/>
          <p:cNvSpPr/>
          <p:nvPr/>
        </p:nvSpPr>
        <p:spPr>
          <a:xfrm>
            <a:off x="8741520" y="4260960"/>
            <a:ext cx="5482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Text 41"/>
          <p:cNvSpPr/>
          <p:nvPr/>
        </p:nvSpPr>
        <p:spPr>
          <a:xfrm>
            <a:off x="10104120" y="4260960"/>
            <a:ext cx="10054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$700.000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Text 42"/>
          <p:cNvSpPr/>
          <p:nvPr/>
        </p:nvSpPr>
        <p:spPr>
          <a:xfrm>
            <a:off x="713160" y="4654440"/>
            <a:ext cx="36540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08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Text 43"/>
          <p:cNvSpPr/>
          <p:nvPr/>
        </p:nvSpPr>
        <p:spPr>
          <a:xfrm>
            <a:off x="1234440" y="4654440"/>
            <a:ext cx="62175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Riesgos inmobiliarios 360°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 44"/>
          <p:cNvSpPr/>
          <p:nvPr/>
        </p:nvSpPr>
        <p:spPr>
          <a:xfrm>
            <a:off x="8741520" y="4654440"/>
            <a:ext cx="5482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4 h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Text 45"/>
          <p:cNvSpPr/>
          <p:nvPr/>
        </p:nvSpPr>
        <p:spPr>
          <a:xfrm>
            <a:off x="10104120" y="4654440"/>
            <a:ext cx="100548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$480.000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Shape 46"/>
          <p:cNvSpPr/>
          <p:nvPr/>
        </p:nvSpPr>
        <p:spPr>
          <a:xfrm>
            <a:off x="594360" y="5239440"/>
            <a:ext cx="10789560" cy="959760"/>
          </a:xfrm>
          <a:prstGeom prst="rect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9" name="Text 47"/>
          <p:cNvSpPr/>
          <p:nvPr/>
        </p:nvSpPr>
        <p:spPr>
          <a:xfrm>
            <a:off x="914400" y="5468040"/>
            <a:ext cx="201132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99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PROGRAMA INTEGRAL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0" name="Text 48"/>
          <p:cNvSpPr/>
          <p:nvPr/>
        </p:nvSpPr>
        <p:spPr>
          <a:xfrm>
            <a:off x="914400" y="5724000"/>
            <a:ext cx="39315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8 capacitaciones · 32 horas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 49"/>
          <p:cNvSpPr/>
          <p:nvPr/>
        </p:nvSpPr>
        <p:spPr>
          <a:xfrm>
            <a:off x="8046720" y="5605200"/>
            <a:ext cx="255996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9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$4.400.000</a:t>
            </a:r>
            <a:endParaRPr b="0" lang="en-US" sz="2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Text 50"/>
          <p:cNvSpPr/>
          <p:nvPr/>
        </p:nvSpPr>
        <p:spPr>
          <a:xfrm>
            <a:off x="9555480" y="6016680"/>
            <a:ext cx="1096920" cy="109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VALOR ESPECIAL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Text 0"/>
          <p:cNvSpPr/>
          <p:nvPr/>
        </p:nvSpPr>
        <p:spPr>
          <a:xfrm>
            <a:off x="594360" y="320040"/>
            <a:ext cx="4388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39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PROGRAMAS POR ÁREA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 1"/>
          <p:cNvSpPr/>
          <p:nvPr/>
        </p:nvSpPr>
        <p:spPr>
          <a:xfrm>
            <a:off x="11064240" y="311040"/>
            <a:ext cx="411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12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Shape 2"/>
          <p:cNvSpPr/>
          <p:nvPr/>
        </p:nvSpPr>
        <p:spPr>
          <a:xfrm>
            <a:off x="594360" y="658080"/>
            <a:ext cx="10972800" cy="360"/>
          </a:xfrm>
          <a:prstGeom prst="line">
            <a:avLst/>
          </a:prstGeom>
          <a:ln w="8890">
            <a:solidFill>
              <a:srgbClr val="e1e7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Text 3"/>
          <p:cNvSpPr/>
          <p:nvPr/>
        </p:nvSpPr>
        <p:spPr>
          <a:xfrm>
            <a:off x="594360" y="841320"/>
            <a:ext cx="10423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11b2e"/>
                </a:solidFill>
                <a:effectLst/>
                <a:uFillTx/>
                <a:latin typeface="Aptos Display"/>
                <a:ea typeface="Aptos Display"/>
              </a:rPr>
              <a:t>Dos recorridos, un objetivo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7" name="Text 4"/>
          <p:cNvSpPr/>
          <p:nvPr/>
        </p:nvSpPr>
        <p:spPr>
          <a:xfrm>
            <a:off x="594360" y="6537960"/>
            <a:ext cx="5303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5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CIELO ARGAÑARAZ  ·  FORMACIÓN APLICADA AL REAL ESTATE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Shape 5"/>
          <p:cNvSpPr/>
          <p:nvPr/>
        </p:nvSpPr>
        <p:spPr>
          <a:xfrm>
            <a:off x="11311200" y="6565320"/>
            <a:ext cx="63720" cy="6372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0" bIns="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9" name="Shape 6"/>
          <p:cNvSpPr/>
          <p:nvPr/>
        </p:nvSpPr>
        <p:spPr>
          <a:xfrm>
            <a:off x="594360" y="1691640"/>
            <a:ext cx="10789560" cy="185580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0" name="Text 7"/>
          <p:cNvSpPr/>
          <p:nvPr/>
        </p:nvSpPr>
        <p:spPr>
          <a:xfrm>
            <a:off x="914400" y="192924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99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3 CAPACITACIONES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Text 8"/>
          <p:cNvSpPr/>
          <p:nvPr/>
        </p:nvSpPr>
        <p:spPr>
          <a:xfrm>
            <a:off x="914400" y="2194560"/>
            <a:ext cx="4388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GESTIÓN Y NEGOCIOS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Text 9"/>
          <p:cNvSpPr/>
          <p:nvPr/>
        </p:nvSpPr>
        <p:spPr>
          <a:xfrm>
            <a:off x="914400" y="2587680"/>
            <a:ext cx="5760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—  KPIs y Gestión por Indicadores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3" name="Text 10"/>
          <p:cNvSpPr/>
          <p:nvPr/>
        </p:nvSpPr>
        <p:spPr>
          <a:xfrm>
            <a:off x="914400" y="2797920"/>
            <a:ext cx="5760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—  Estrategia con Stakeholders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Text 11"/>
          <p:cNvSpPr/>
          <p:nvPr/>
        </p:nvSpPr>
        <p:spPr>
          <a:xfrm>
            <a:off x="914400" y="3008520"/>
            <a:ext cx="5760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—  Riesgos Inmobiliarios 360°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5" name="Text 12"/>
          <p:cNvSpPr/>
          <p:nvPr/>
        </p:nvSpPr>
        <p:spPr>
          <a:xfrm>
            <a:off x="8503920" y="2843640"/>
            <a:ext cx="22399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$1.300.000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" name="Shape 13"/>
          <p:cNvSpPr/>
          <p:nvPr/>
        </p:nvSpPr>
        <p:spPr>
          <a:xfrm>
            <a:off x="594360" y="3904560"/>
            <a:ext cx="10789560" cy="185580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14"/>
          <p:cNvSpPr/>
          <p:nvPr/>
        </p:nvSpPr>
        <p:spPr>
          <a:xfrm>
            <a:off x="914400" y="4142160"/>
            <a:ext cx="22856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99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5 CAPACITACIONES</a:t>
            </a:r>
            <a:endParaRPr b="0" lang="en-US" sz="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8" name="Text 15"/>
          <p:cNvSpPr/>
          <p:nvPr/>
        </p:nvSpPr>
        <p:spPr>
          <a:xfrm>
            <a:off x="914400" y="4407480"/>
            <a:ext cx="4388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IA APLICADA AL REAL ESTATE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9" name="Text 16"/>
          <p:cNvSpPr/>
          <p:nvPr/>
        </p:nvSpPr>
        <p:spPr>
          <a:xfrm>
            <a:off x="914400" y="4800600"/>
            <a:ext cx="5760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—  Publicaciones Real Estate con IA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Text 17"/>
          <p:cNvSpPr/>
          <p:nvPr/>
        </p:nvSpPr>
        <p:spPr>
          <a:xfrm>
            <a:off x="914400" y="5010840"/>
            <a:ext cx="5760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—  Fichas Inmobiliarias Pro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1" name="Text 18"/>
          <p:cNvSpPr/>
          <p:nvPr/>
        </p:nvSpPr>
        <p:spPr>
          <a:xfrm>
            <a:off x="914400" y="5221080"/>
            <a:ext cx="5760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—  Reportes Pro para Propietarios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2" name="Text 19"/>
          <p:cNvSpPr/>
          <p:nvPr/>
        </p:nvSpPr>
        <p:spPr>
          <a:xfrm>
            <a:off x="914400" y="5431680"/>
            <a:ext cx="5760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—  Zonas de Inversión Inmobiliaria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3" name="Text 20"/>
          <p:cNvSpPr/>
          <p:nvPr/>
        </p:nvSpPr>
        <p:spPr>
          <a:xfrm>
            <a:off x="914400" y="5641920"/>
            <a:ext cx="5760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—  Mapa de Calor Real Estate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Text 21"/>
          <p:cNvSpPr/>
          <p:nvPr/>
        </p:nvSpPr>
        <p:spPr>
          <a:xfrm>
            <a:off x="8503920" y="5056560"/>
            <a:ext cx="22399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$3.000.000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Text 0"/>
          <p:cNvSpPr/>
          <p:nvPr/>
        </p:nvSpPr>
        <p:spPr>
          <a:xfrm>
            <a:off x="594360" y="320040"/>
            <a:ext cx="43887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39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CONDICIONES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 1"/>
          <p:cNvSpPr/>
          <p:nvPr/>
        </p:nvSpPr>
        <p:spPr>
          <a:xfrm>
            <a:off x="11064240" y="311040"/>
            <a:ext cx="4111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13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Shape 2"/>
          <p:cNvSpPr/>
          <p:nvPr/>
        </p:nvSpPr>
        <p:spPr>
          <a:xfrm>
            <a:off x="594360" y="658080"/>
            <a:ext cx="10972800" cy="360"/>
          </a:xfrm>
          <a:prstGeom prst="line">
            <a:avLst/>
          </a:prstGeom>
          <a:ln w="8890">
            <a:solidFill>
              <a:srgbClr val="e1e7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Text 3"/>
          <p:cNvSpPr/>
          <p:nvPr/>
        </p:nvSpPr>
        <p:spPr>
          <a:xfrm>
            <a:off x="594360" y="841320"/>
            <a:ext cx="10423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11b2e"/>
                </a:solidFill>
                <a:effectLst/>
                <a:uFillTx/>
                <a:latin typeface="Aptos Display"/>
                <a:ea typeface="Aptos Display"/>
              </a:rPr>
              <a:t>Una propuesta adaptable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Text 4"/>
          <p:cNvSpPr/>
          <p:nvPr/>
        </p:nvSpPr>
        <p:spPr>
          <a:xfrm>
            <a:off x="594360" y="6537960"/>
            <a:ext cx="53031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51" strike="noStrike" u="none">
                <a:solidFill>
                  <a:srgbClr val="566276"/>
                </a:solidFill>
                <a:effectLst/>
                <a:uFillTx/>
                <a:latin typeface="Aptos"/>
                <a:ea typeface="Aptos"/>
              </a:rPr>
              <a:t>CIELO ARGAÑARAZ  ·  FORMACIÓN APLICADA AL REAL ESTATE</a:t>
            </a:r>
            <a:endParaRPr b="0" lang="en-US" sz="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Shape 5"/>
          <p:cNvSpPr/>
          <p:nvPr/>
        </p:nvSpPr>
        <p:spPr>
          <a:xfrm>
            <a:off x="11311200" y="6565320"/>
            <a:ext cx="63720" cy="63720"/>
          </a:xfrm>
          <a:prstGeom prst="ellipse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0" bIns="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" name="Shape 6"/>
          <p:cNvSpPr/>
          <p:nvPr/>
        </p:nvSpPr>
        <p:spPr>
          <a:xfrm>
            <a:off x="594360" y="1572840"/>
            <a:ext cx="82080" cy="52992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2" name="Text 7"/>
          <p:cNvSpPr/>
          <p:nvPr/>
        </p:nvSpPr>
        <p:spPr>
          <a:xfrm>
            <a:off x="887040" y="157284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ALCANCE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Text 8"/>
          <p:cNvSpPr/>
          <p:nvPr/>
        </p:nvSpPr>
        <p:spPr>
          <a:xfrm>
            <a:off x="887040" y="1801440"/>
            <a:ext cx="9692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Capacitación cerrada para hasta 15 participantes. Para grupos mayores se adapta la modalidad.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Shape 9"/>
          <p:cNvSpPr/>
          <p:nvPr/>
        </p:nvSpPr>
        <p:spPr>
          <a:xfrm>
            <a:off x="594360" y="2368440"/>
            <a:ext cx="82080" cy="529920"/>
          </a:xfrm>
          <a:prstGeom prst="rect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" name="Text 10"/>
          <p:cNvSpPr/>
          <p:nvPr/>
        </p:nvSpPr>
        <p:spPr>
          <a:xfrm>
            <a:off x="887040" y="236844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PERSONALIZACIÓN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Text 11"/>
          <p:cNvSpPr/>
          <p:nvPr/>
        </p:nvSpPr>
        <p:spPr>
          <a:xfrm>
            <a:off x="887040" y="2597040"/>
            <a:ext cx="9692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Contenidos ajustables al perfil, objetivos, procesos, herramientas y nivel previo.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7" name="Shape 12"/>
          <p:cNvSpPr/>
          <p:nvPr/>
        </p:nvSpPr>
        <p:spPr>
          <a:xfrm>
            <a:off x="594360" y="3163680"/>
            <a:ext cx="82080" cy="52992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8" name="Text 13"/>
          <p:cNvSpPr/>
          <p:nvPr/>
        </p:nvSpPr>
        <p:spPr>
          <a:xfrm>
            <a:off x="887040" y="31636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PRESENCIALIDAD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Text 14"/>
          <p:cNvSpPr/>
          <p:nvPr/>
        </p:nvSpPr>
        <p:spPr>
          <a:xfrm>
            <a:off x="887040" y="3392280"/>
            <a:ext cx="9692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Fuera de la ciudad podrá requerir traslado, alojamiento y viáticos.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Shape 15"/>
          <p:cNvSpPr/>
          <p:nvPr/>
        </p:nvSpPr>
        <p:spPr>
          <a:xfrm>
            <a:off x="594360" y="3959280"/>
            <a:ext cx="82080" cy="529920"/>
          </a:xfrm>
          <a:prstGeom prst="rect">
            <a:avLst/>
          </a:prstGeom>
          <a:solidFill>
            <a:srgbClr val="111b2e"/>
          </a:solidFill>
          <a:ln w="12700">
            <a:solidFill>
              <a:srgbClr val="111b2e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16"/>
          <p:cNvSpPr/>
          <p:nvPr/>
        </p:nvSpPr>
        <p:spPr>
          <a:xfrm>
            <a:off x="887040" y="39592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HERRAMIENTAS DE IA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2" name="Text 17"/>
          <p:cNvSpPr/>
          <p:nvPr/>
        </p:nvSpPr>
        <p:spPr>
          <a:xfrm>
            <a:off x="887040" y="4187880"/>
            <a:ext cx="9692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Las licencias o suscripciones externas no están incluidas.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Shape 18"/>
          <p:cNvSpPr/>
          <p:nvPr/>
        </p:nvSpPr>
        <p:spPr>
          <a:xfrm>
            <a:off x="594360" y="4754880"/>
            <a:ext cx="82080" cy="52992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4" name="Text 19"/>
          <p:cNvSpPr/>
          <p:nvPr/>
        </p:nvSpPr>
        <p:spPr>
          <a:xfrm>
            <a:off x="887040" y="4754880"/>
            <a:ext cx="237708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9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RESPONSABILIDAD PROFESIONAL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" name="Text 20"/>
          <p:cNvSpPr/>
          <p:nvPr/>
        </p:nvSpPr>
        <p:spPr>
          <a:xfrm>
            <a:off x="887040" y="4983480"/>
            <a:ext cx="9692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111b2e"/>
                </a:solidFill>
                <a:effectLst/>
                <a:uFillTx/>
                <a:latin typeface="Aptos"/>
                <a:ea typeface="Aptos"/>
              </a:rPr>
              <a:t>La formación no reemplaza asesoramiento jurídico, contable, financiero ni técnico.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Text 21"/>
          <p:cNvSpPr/>
          <p:nvPr/>
        </p:nvSpPr>
        <p:spPr>
          <a:xfrm>
            <a:off x="594360" y="5715000"/>
            <a:ext cx="10058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900" strike="noStrike" u="none">
                <a:solidFill>
                  <a:srgbClr val="245bff"/>
                </a:solidFill>
                <a:effectLst/>
                <a:uFillTx/>
                <a:latin typeface="Georgia"/>
                <a:ea typeface="Georgia"/>
              </a:rPr>
              <a:t>Capacitar no solo para conocer una herramienta, sino para aprender a aplicarla.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0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Shape 0"/>
          <p:cNvSpPr/>
          <p:nvPr/>
        </p:nvSpPr>
        <p:spPr>
          <a:xfrm>
            <a:off x="0" y="0"/>
            <a:ext cx="3794400" cy="685764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" name="Shape 1"/>
          <p:cNvSpPr/>
          <p:nvPr/>
        </p:nvSpPr>
        <p:spPr>
          <a:xfrm>
            <a:off x="685800" y="594360"/>
            <a:ext cx="360" cy="566928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" name="Shape 2"/>
          <p:cNvSpPr/>
          <p:nvPr/>
        </p:nvSpPr>
        <p:spPr>
          <a:xfrm>
            <a:off x="1371600" y="594360"/>
            <a:ext cx="360" cy="566928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0" name="Shape 3"/>
          <p:cNvSpPr/>
          <p:nvPr/>
        </p:nvSpPr>
        <p:spPr>
          <a:xfrm>
            <a:off x="2057400" y="594360"/>
            <a:ext cx="360" cy="566928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" name="Shape 4"/>
          <p:cNvSpPr/>
          <p:nvPr/>
        </p:nvSpPr>
        <p:spPr>
          <a:xfrm>
            <a:off x="2743200" y="594360"/>
            <a:ext cx="360" cy="566928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" name="Shape 5"/>
          <p:cNvSpPr/>
          <p:nvPr/>
        </p:nvSpPr>
        <p:spPr>
          <a:xfrm>
            <a:off x="3429000" y="594360"/>
            <a:ext cx="360" cy="566928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3" name="Shape 6"/>
          <p:cNvSpPr/>
          <p:nvPr/>
        </p:nvSpPr>
        <p:spPr>
          <a:xfrm>
            <a:off x="685800" y="594360"/>
            <a:ext cx="2743200" cy="36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" name="Shape 7"/>
          <p:cNvSpPr/>
          <p:nvPr/>
        </p:nvSpPr>
        <p:spPr>
          <a:xfrm>
            <a:off x="685800" y="1280160"/>
            <a:ext cx="2743200" cy="36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5" name="Shape 8"/>
          <p:cNvSpPr/>
          <p:nvPr/>
        </p:nvSpPr>
        <p:spPr>
          <a:xfrm>
            <a:off x="685800" y="1965960"/>
            <a:ext cx="2743200" cy="36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6" name="Shape 9"/>
          <p:cNvSpPr/>
          <p:nvPr/>
        </p:nvSpPr>
        <p:spPr>
          <a:xfrm>
            <a:off x="685800" y="2651760"/>
            <a:ext cx="2743200" cy="36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7" name="Shape 10"/>
          <p:cNvSpPr/>
          <p:nvPr/>
        </p:nvSpPr>
        <p:spPr>
          <a:xfrm>
            <a:off x="685800" y="3337560"/>
            <a:ext cx="2743200" cy="36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8" name="Shape 11"/>
          <p:cNvSpPr/>
          <p:nvPr/>
        </p:nvSpPr>
        <p:spPr>
          <a:xfrm>
            <a:off x="685800" y="4023360"/>
            <a:ext cx="2743200" cy="36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" name="Shape 12"/>
          <p:cNvSpPr/>
          <p:nvPr/>
        </p:nvSpPr>
        <p:spPr>
          <a:xfrm>
            <a:off x="685800" y="4709160"/>
            <a:ext cx="2743200" cy="36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0" name="Shape 13"/>
          <p:cNvSpPr/>
          <p:nvPr/>
        </p:nvSpPr>
        <p:spPr>
          <a:xfrm>
            <a:off x="685800" y="5394960"/>
            <a:ext cx="2743200" cy="36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1" name="Shape 14"/>
          <p:cNvSpPr/>
          <p:nvPr/>
        </p:nvSpPr>
        <p:spPr>
          <a:xfrm>
            <a:off x="685800" y="6080760"/>
            <a:ext cx="2743200" cy="360"/>
          </a:xfrm>
          <a:prstGeom prst="line">
            <a:avLst/>
          </a:prstGeom>
          <a:ln w="762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2" name="Text 15"/>
          <p:cNvSpPr/>
          <p:nvPr/>
        </p:nvSpPr>
        <p:spPr>
          <a:xfrm>
            <a:off x="4709160" y="585360"/>
            <a:ext cx="25599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pc="119" strike="noStrike" u="none">
                <a:solidFill>
                  <a:srgbClr val="245bff"/>
                </a:solidFill>
                <a:effectLst/>
                <a:uFillTx/>
                <a:latin typeface="Aptos"/>
                <a:ea typeface="Aptos"/>
              </a:rPr>
              <a:t>CONTACTO PROFESIONAL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" name="Text 16"/>
          <p:cNvSpPr/>
          <p:nvPr/>
        </p:nvSpPr>
        <p:spPr>
          <a:xfrm>
            <a:off x="4709160" y="987480"/>
            <a:ext cx="5303160" cy="102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Cielo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Argañaraz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17"/>
          <p:cNvSpPr/>
          <p:nvPr/>
        </p:nvSpPr>
        <p:spPr>
          <a:xfrm>
            <a:off x="4709160" y="2176200"/>
            <a:ext cx="62175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700" strike="noStrike" u="none">
                <a:solidFill>
                  <a:srgbClr val="dce7ff"/>
                </a:solidFill>
                <a:effectLst/>
                <a:uFillTx/>
                <a:latin typeface="Georgia"/>
                <a:ea typeface="Georgia"/>
              </a:rPr>
              <a:t>Formación especializada para el desarrollo profesional y organizacional.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5" name="Shape 18"/>
          <p:cNvSpPr/>
          <p:nvPr/>
        </p:nvSpPr>
        <p:spPr>
          <a:xfrm>
            <a:off x="4709160" y="2002320"/>
            <a:ext cx="6309360" cy="360"/>
          </a:xfrm>
          <a:prstGeom prst="line">
            <a:avLst/>
          </a:prstGeom>
          <a:ln w="10160">
            <a:solidFill>
              <a:srgbClr val="dce7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19"/>
          <p:cNvSpPr/>
          <p:nvPr/>
        </p:nvSpPr>
        <p:spPr>
          <a:xfrm>
            <a:off x="4709160" y="2953440"/>
            <a:ext cx="145800" cy="2700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17640" bIns="-1764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" name="Text 20"/>
          <p:cNvSpPr/>
          <p:nvPr/>
        </p:nvSpPr>
        <p:spPr>
          <a:xfrm>
            <a:off x="5102280" y="2843640"/>
            <a:ext cx="571464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Egresada en Recursos Humanos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8" name="Shape 21"/>
          <p:cNvSpPr/>
          <p:nvPr/>
        </p:nvSpPr>
        <p:spPr>
          <a:xfrm>
            <a:off x="4709160" y="3401640"/>
            <a:ext cx="145800" cy="2700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17640" bIns="-1764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22"/>
          <p:cNvSpPr/>
          <p:nvPr/>
        </p:nvSpPr>
        <p:spPr>
          <a:xfrm>
            <a:off x="5102280" y="3291840"/>
            <a:ext cx="571464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Corredora Inmobiliaria y Martillera Pública · UCASAL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0" name="Shape 23"/>
          <p:cNvSpPr/>
          <p:nvPr/>
        </p:nvSpPr>
        <p:spPr>
          <a:xfrm>
            <a:off x="4709160" y="3849480"/>
            <a:ext cx="145800" cy="2700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17640" bIns="-1764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24"/>
          <p:cNvSpPr/>
          <p:nvPr/>
        </p:nvSpPr>
        <p:spPr>
          <a:xfrm>
            <a:off x="5102280" y="3740040"/>
            <a:ext cx="571464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Diplomatura Internacional · Royal Business College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2" name="Shape 25"/>
          <p:cNvSpPr/>
          <p:nvPr/>
        </p:nvSpPr>
        <p:spPr>
          <a:xfrm>
            <a:off x="4709160" y="4297680"/>
            <a:ext cx="145800" cy="27000"/>
          </a:xfrm>
          <a:prstGeom prst="rect">
            <a:avLst/>
          </a:prstGeom>
          <a:solidFill>
            <a:srgbClr val="245bff"/>
          </a:solidFill>
          <a:ln w="12700">
            <a:solidFill>
              <a:srgbClr val="245b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17640" bIns="-1764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26"/>
          <p:cNvSpPr/>
          <p:nvPr/>
        </p:nvSpPr>
        <p:spPr>
          <a:xfrm>
            <a:off x="5102280" y="4187880"/>
            <a:ext cx="571464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Cursado Intensivo de Administración de Empresas con enfoque en Gestión Empresarial · Saint Leo University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4" name="Text 27"/>
          <p:cNvSpPr/>
          <p:nvPr/>
        </p:nvSpPr>
        <p:spPr>
          <a:xfrm>
            <a:off x="4709160" y="587052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REAL ESTATE · NEGOCIOS · IA APLICADA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 28"/>
          <p:cNvSpPr/>
          <p:nvPr/>
        </p:nvSpPr>
        <p:spPr>
          <a:xfrm>
            <a:off x="4709160" y="6208920"/>
            <a:ext cx="27428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700" spc="99" strike="noStrike" u="none">
                <a:solidFill>
                  <a:srgbClr val="dce7ff"/>
                </a:solidFill>
                <a:effectLst/>
                <a:uFillTx/>
                <a:latin typeface="Aptos"/>
                <a:ea typeface="Aptos"/>
              </a:rPr>
              <a:t>CONSULTAS Y CONTRATACIÓN</a:t>
            </a:r>
            <a:endParaRPr b="0" lang="en-US" sz="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6" name="Text 29"/>
          <p:cNvSpPr/>
          <p:nvPr/>
        </p:nvSpPr>
        <p:spPr>
          <a:xfrm>
            <a:off x="685800" y="6473880"/>
            <a:ext cx="228564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600" spc="79" strike="noStrike" u="none">
                <a:solidFill>
                  <a:srgbClr val="101827"/>
                </a:solidFill>
                <a:effectLst/>
                <a:uFillTx/>
                <a:latin typeface="Aptos"/>
                <a:ea typeface="Aptos"/>
              </a:rPr>
              <a:t>EDICIÓN CORPORATIVA · 2026</a:t>
            </a:r>
            <a:endParaRPr b="0" lang="en-US" sz="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itchFamily="0" charset="1"/>
        <a:ea typeface=""/>
        <a:cs typeface=""/>
      </a:majorFont>
      <a:minorFont>
        <a:latin typeface="Apto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Cielo Argañaraz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2026-10-01T15:07:04Z</dcterms:created>
  <dc:creator>Cielo Argañaraz</dc:creator>
  <dc:description/>
  <dc:language>en-US</dc:language>
  <cp:lastModifiedBy>Cielo Argañaraz</cp:lastModifiedBy>
  <dcterms:modified xsi:type="dcterms:W3CDTF">2026-10-01T15:07:04Z</dcterms:modified>
  <cp:revision>1</cp:revision>
  <dc:subject>Catálogo de capacitaciones</dc:subject>
  <dc:title>Catálogo de Capacitaciones 2026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14</vt:r8>
  </property>
  <property fmtid="{D5CDD505-2E9C-101B-9397-08002B2CF9AE}" pid="3" name="PresentationFormat">
    <vt:lpwstr>On-screen Show (16:9)</vt:lpwstr>
  </property>
  <property fmtid="{D5CDD505-2E9C-101B-9397-08002B2CF9AE}" pid="4" name="Slides">
    <vt:r8>14</vt:r8>
  </property>
</Properties>
</file>